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67" r:id="rId5"/>
    <p:sldId id="288" r:id="rId6"/>
    <p:sldId id="264" r:id="rId7"/>
    <p:sldId id="269" r:id="rId8"/>
    <p:sldId id="280" r:id="rId9"/>
    <p:sldId id="287" r:id="rId10"/>
    <p:sldId id="279" r:id="rId11"/>
    <p:sldId id="309" r:id="rId12"/>
    <p:sldId id="296" r:id="rId13"/>
    <p:sldId id="297" r:id="rId14"/>
    <p:sldId id="298" r:id="rId15"/>
    <p:sldId id="299" r:id="rId16"/>
    <p:sldId id="289" r:id="rId17"/>
    <p:sldId id="258" r:id="rId18"/>
    <p:sldId id="303" r:id="rId19"/>
    <p:sldId id="302" r:id="rId20"/>
    <p:sldId id="305" r:id="rId21"/>
    <p:sldId id="274" r:id="rId22"/>
    <p:sldId id="265" r:id="rId23"/>
    <p:sldId id="259" r:id="rId24"/>
    <p:sldId id="286" r:id="rId25"/>
    <p:sldId id="314" r:id="rId26"/>
    <p:sldId id="315" r:id="rId27"/>
    <p:sldId id="301" r:id="rId28"/>
    <p:sldId id="316" r:id="rId29"/>
    <p:sldId id="313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331"/>
    <a:srgbClr val="92AB63"/>
    <a:srgbClr val="10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wmf"/><Relationship Id="rId7" Type="http://schemas.openxmlformats.org/officeDocument/2006/relationships/image" Target="../media/image21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0.wmf"/><Relationship Id="rId4" Type="http://schemas.openxmlformats.org/officeDocument/2006/relationships/image" Target="../media/image25.wmf"/><Relationship Id="rId9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A3EB-48E4-4F59-9A9A-9E3081BAE65B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0B3B3-2BB8-4C17-B58B-2A4B0435FB75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02901222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A005-497F-46B2-92FD-3FAF6D1BEC6D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DACE-3646-4892-B42E-833131C64B84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96188369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2624-E234-4EB0-9B15-5B3071411877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1B8C0-6358-4173-8837-F725A7506A33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1526684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C1C5-DCE2-42FB-B664-CE62707173D2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3A6E4-AB5C-4975-80B8-CB816731001C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5614311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77D4-AF08-4739-ADA0-34BC60289014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F82F7-5D49-477B-AEE8-908934135F7C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7712540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CE10-FF53-4929-91B0-BEE13B4ADF95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6B920-FE2B-4CE1-9035-CE9822312AA5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6680245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8DF1-55F2-446B-8772-5CEAC03D95CE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A5E68-04EF-4308-A3BA-546C05BFC6AA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7328769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6934-1C74-428B-A0DF-20899D1C9455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BD7ED-06A9-4154-BBAE-C7BBEC63B8F3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3011725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9157-2716-4389-B9A7-65093487DF2F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75BDB-D34B-4B92-ADBE-0873E8C19A0A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5235733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B517-ADA3-48B2-AB8F-ADF0F2B432D7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DE1A-4453-4CC7-BC72-CB84137ECD77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9702702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22AC-FB8D-49F4-943F-F22CCE735CE9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C744-2075-451A-9847-31B441A9678C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88708561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smtClean="0"/>
              <a:t>Cliquez pour modifier les styles du texte du masque</a:t>
            </a:r>
          </a:p>
          <a:p>
            <a:pPr lvl="1"/>
            <a:r>
              <a:rPr lang="fr-FR" altLang="cs-CZ" smtClean="0"/>
              <a:t>Deuxième niveau</a:t>
            </a:r>
          </a:p>
          <a:p>
            <a:pPr lvl="2"/>
            <a:r>
              <a:rPr lang="fr-FR" altLang="cs-CZ" smtClean="0"/>
              <a:t>Troisième niveau</a:t>
            </a:r>
          </a:p>
          <a:p>
            <a:pPr lvl="3"/>
            <a:r>
              <a:rPr lang="fr-FR" altLang="cs-CZ" smtClean="0"/>
              <a:t>Quatrième niveau</a:t>
            </a:r>
          </a:p>
          <a:p>
            <a:pPr lvl="4"/>
            <a:r>
              <a:rPr lang="fr-FR" altLang="cs-CZ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3F2A1D-ADD5-4DC0-8E1E-180DB43093C1}" type="datetimeFigureOut">
              <a:rPr lang="fr-FR"/>
              <a:pPr>
                <a:defRPr/>
              </a:pPr>
              <a:t>10/10/2016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31A004-604C-48BB-8237-42BE9DEDE05B}" type="slidenum">
              <a:rPr lang="fr-FR" altLang="cs-CZ"/>
              <a:pPr/>
              <a:t>‹#›</a:t>
            </a:fld>
            <a:endParaRPr lang="fr-FR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isfun.com/flash.php?path=/algebra/images/algebra-scales.swf&amp;w=948&amp;h=432&amp;col=#FFFFFF&amp;title=Balance+when+Adding+and+Subtracti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lvm.usu.edu/en/nav/frames_asid_201_g_4_t_2.html?open=instructions&amp;hidepanel=true&amp;from=vlibrary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wmf"/><Relationship Id="rId3" Type="http://schemas.openxmlformats.org/officeDocument/2006/relationships/image" Target="../media/image7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7.jpeg"/><Relationship Id="rId21" Type="http://schemas.openxmlformats.org/officeDocument/2006/relationships/image" Target="../media/image29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5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24" Type="http://schemas.openxmlformats.org/officeDocument/2006/relationships/image" Target="../media/image31.jpeg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5.wmf"/><Relationship Id="rId1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.png"/><Relationship Id="rId7" Type="http://schemas.openxmlformats.org/officeDocument/2006/relationships/slide" Target="slide24.xml"/><Relationship Id="rId12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19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lvm.usu.edu/en/nav/frames_asid_201_g_4_t_2.html?open=instructions&amp;hidepanel=true&amp;from=vlibrary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sisfun.com/algebra/add-subtract-balance.html" TargetMode="Externa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hyperlink" Target="http://www.moderniskola.info/1/8/MAT/linearni_rovnice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shorakhk.cz/vyuka/02_ekvivalentni_upravy_rovnic.pps" TargetMode="External"/><Relationship Id="rId5" Type="http://schemas.openxmlformats.org/officeDocument/2006/relationships/hyperlink" Target="http://dum.rvp.cz/materialy/linearni-rovnice.html" TargetMode="External"/><Relationship Id="rId4" Type="http://schemas.openxmlformats.org/officeDocument/2006/relationships/hyperlink" Target="http://dum.rvp.cz/materialy/linearni-rovnice-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lvm.usu.edu/en/nav/frames_asid_201_g_4_t_2.html?open=instructions&amp;hidepanel=true&amp;from=vlibrar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lvm.usu.edu/en/nav/frames_asid_201_g_4_t_2.html?open=instructions&amp;hidepanel=true&amp;from=vlibrary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68313" y="3860800"/>
            <a:ext cx="8351837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i="1" u="sng" dirty="0" smtClean="0">
                <a:solidFill>
                  <a:srgbClr val="80A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 i n e á r n í   r o v n i c e  I.</a:t>
            </a:r>
            <a:endParaRPr lang="fr-FR" altLang="cs-CZ" sz="4000" b="1" i="1" u="sng" dirty="0" smtClean="0">
              <a:solidFill>
                <a:srgbClr val="80A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4787900" y="288925"/>
            <a:ext cx="500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i="1"/>
              <a:t>Matematika 8.ročník ZŠ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415088" y="6308725"/>
            <a:ext cx="270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Creation  IP&amp;RK</a:t>
            </a:r>
          </a:p>
        </p:txBody>
      </p:sp>
      <p:pic>
        <p:nvPicPr>
          <p:cNvPr id="43010" name="Picture 2" descr="https://lh5.ggpht.com/iixUXks4qOcVW9VdbDsJhvQKthPiVcZtCZ1FQ4Hai_PPiA5k6z2JEdM9nTlyIAan8uQ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08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9"/>
          <p:cNvSpPr txBox="1">
            <a:spLocks noChangeArrowheads="1"/>
          </p:cNvSpPr>
          <p:nvPr/>
        </p:nvSpPr>
        <p:spPr bwMode="auto">
          <a:xfrm>
            <a:off x="1258888" y="455613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x + 4 = 12</a:t>
            </a:r>
            <a:r>
              <a:rPr lang="cs-CZ" altLang="cs-CZ" sz="2400"/>
              <a:t>	</a:t>
            </a:r>
          </a:p>
        </p:txBody>
      </p:sp>
      <p:sp>
        <p:nvSpPr>
          <p:cNvPr id="22531" name="TextovéPole 10"/>
          <p:cNvSpPr txBox="1">
            <a:spLocks noChangeArrowheads="1"/>
          </p:cNvSpPr>
          <p:nvPr/>
        </p:nvSpPr>
        <p:spPr bwMode="auto">
          <a:xfrm>
            <a:off x="5618163" y="4076700"/>
            <a:ext cx="332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15 = y - 5	/ +5</a:t>
            </a:r>
          </a:p>
        </p:txBody>
      </p:sp>
      <p:pic>
        <p:nvPicPr>
          <p:cNvPr id="22532" name="Picture 4" descr="http://media0.webgarden.name/images/media0:50335a7f52402.jpg/smajl%C3%ADk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79488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ovéPole 3"/>
          <p:cNvSpPr txBox="1">
            <a:spLocks noChangeArrowheads="1"/>
          </p:cNvSpPr>
          <p:nvPr/>
        </p:nvSpPr>
        <p:spPr bwMode="auto">
          <a:xfrm>
            <a:off x="684213" y="1182688"/>
            <a:ext cx="5472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aha, hledám </a:t>
            </a:r>
            <a:r>
              <a:rPr lang="cs-CZ" altLang="cs-CZ" sz="2400" b="1" u="sng"/>
              <a:t>x</a:t>
            </a:r>
            <a:r>
              <a:rPr lang="cs-CZ" altLang="cs-CZ" sz="2400"/>
              <a:t> a ta </a:t>
            </a:r>
            <a:r>
              <a:rPr lang="cs-CZ" altLang="cs-CZ" sz="2400" b="1" u="sng"/>
              <a:t>4</a:t>
            </a:r>
            <a:r>
              <a:rPr lang="cs-CZ" altLang="cs-CZ" sz="2400"/>
              <a:t> mě tam vadí …</a:t>
            </a:r>
          </a:p>
        </p:txBody>
      </p:sp>
      <p:sp>
        <p:nvSpPr>
          <p:cNvPr id="22534" name="TextovéPole 12"/>
          <p:cNvSpPr txBox="1">
            <a:spLocks noChangeArrowheads="1"/>
          </p:cNvSpPr>
          <p:nvPr/>
        </p:nvSpPr>
        <p:spPr bwMode="auto">
          <a:xfrm>
            <a:off x="1057275" y="2014538"/>
            <a:ext cx="4306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x + 4 = 12	</a:t>
            </a:r>
            <a:r>
              <a:rPr lang="cs-CZ" altLang="cs-CZ" sz="2400"/>
              <a:t>	/ -4</a:t>
            </a:r>
          </a:p>
        </p:txBody>
      </p:sp>
      <p:sp>
        <p:nvSpPr>
          <p:cNvPr id="22535" name="TextovéPole 13"/>
          <p:cNvSpPr txBox="1">
            <a:spLocks noChangeArrowheads="1"/>
          </p:cNvSpPr>
          <p:nvPr/>
        </p:nvSpPr>
        <p:spPr bwMode="auto">
          <a:xfrm>
            <a:off x="476250" y="2655888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x + 4  - 4 = 12 - 4</a:t>
            </a:r>
            <a:r>
              <a:rPr lang="cs-CZ" altLang="cs-CZ" sz="2400"/>
              <a:t>	</a:t>
            </a:r>
          </a:p>
        </p:txBody>
      </p:sp>
      <p:sp>
        <p:nvSpPr>
          <p:cNvPr id="22536" name="TextovéPole 14"/>
          <p:cNvSpPr txBox="1">
            <a:spLocks noChangeArrowheads="1"/>
          </p:cNvSpPr>
          <p:nvPr/>
        </p:nvSpPr>
        <p:spPr bwMode="auto">
          <a:xfrm>
            <a:off x="1592263" y="3267075"/>
            <a:ext cx="1576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x  = 8</a:t>
            </a:r>
            <a:r>
              <a:rPr lang="cs-CZ" altLang="cs-CZ" sz="2400"/>
              <a:t>	</a:t>
            </a:r>
          </a:p>
        </p:txBody>
      </p:sp>
      <p:pic>
        <p:nvPicPr>
          <p:cNvPr id="22537" name="Picture 8" descr="http://media1.webgarden.name/images/media1:5033585b85b07.jpg/smajl%C3%AD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4048125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ovéPole 17"/>
          <p:cNvSpPr txBox="1">
            <a:spLocks noChangeArrowheads="1"/>
          </p:cNvSpPr>
          <p:nvPr/>
        </p:nvSpPr>
        <p:spPr bwMode="auto">
          <a:xfrm>
            <a:off x="5618163" y="3438525"/>
            <a:ext cx="2114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15 = y - 5	</a:t>
            </a:r>
          </a:p>
        </p:txBody>
      </p:sp>
      <p:sp>
        <p:nvSpPr>
          <p:cNvPr id="22539" name="TextovéPole 18"/>
          <p:cNvSpPr txBox="1">
            <a:spLocks noChangeArrowheads="1"/>
          </p:cNvSpPr>
          <p:nvPr/>
        </p:nvSpPr>
        <p:spPr bwMode="auto">
          <a:xfrm>
            <a:off x="5618163" y="4768850"/>
            <a:ext cx="332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15 + 5 = y - 5	+5</a:t>
            </a:r>
          </a:p>
        </p:txBody>
      </p:sp>
      <p:sp>
        <p:nvSpPr>
          <p:cNvPr id="22540" name="TextovéPole 19"/>
          <p:cNvSpPr txBox="1">
            <a:spLocks noChangeArrowheads="1"/>
          </p:cNvSpPr>
          <p:nvPr/>
        </p:nvSpPr>
        <p:spPr bwMode="auto">
          <a:xfrm>
            <a:off x="6156325" y="5268913"/>
            <a:ext cx="1057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20 = y </a:t>
            </a:r>
          </a:p>
        </p:txBody>
      </p:sp>
      <p:sp>
        <p:nvSpPr>
          <p:cNvPr id="22541" name="TextovéPole 20"/>
          <p:cNvSpPr txBox="1">
            <a:spLocks noChangeArrowheads="1"/>
          </p:cNvSpPr>
          <p:nvPr/>
        </p:nvSpPr>
        <p:spPr bwMode="auto">
          <a:xfrm>
            <a:off x="6224588" y="5868988"/>
            <a:ext cx="1057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y = 20 </a:t>
            </a:r>
          </a:p>
        </p:txBody>
      </p:sp>
      <p:sp>
        <p:nvSpPr>
          <p:cNvPr id="22542" name="TextovéPole 1"/>
          <p:cNvSpPr txBox="1">
            <a:spLocks noChangeArrowheads="1"/>
          </p:cNvSpPr>
          <p:nvPr/>
        </p:nvSpPr>
        <p:spPr bwMode="auto">
          <a:xfrm>
            <a:off x="1187450" y="6099175"/>
            <a:ext cx="345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i ta +5 je už jasná …</a:t>
            </a:r>
          </a:p>
        </p:txBody>
      </p:sp>
      <p:sp>
        <p:nvSpPr>
          <p:cNvPr id="22543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804863" y="92075"/>
            <a:ext cx="8429625" cy="1655763"/>
          </a:xfrm>
        </p:spPr>
        <p:txBody>
          <a:bodyPr/>
          <a:lstStyle/>
          <a:p>
            <a:pPr algn="l" eaLnBrk="1" hangingPunct="1"/>
            <a:r>
              <a:rPr lang="cs-CZ" altLang="cs-CZ" sz="3600" smtClean="0">
                <a:solidFill>
                  <a:srgbClr val="80A331"/>
                </a:solidFill>
                <a:latin typeface="Comic Sans MS" panose="030F0702030302020204" pitchFamily="66" charset="0"/>
              </a:rPr>
              <a:t>Procvič si první ekvivalentní úpravu na jiném appletu (obrázek):</a:t>
            </a:r>
            <a:endParaRPr lang="fr-FR" altLang="cs-CZ" sz="3600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3977346" cy="2770544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>
            <a:glow rad="381000">
              <a:srgbClr val="92D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684213" y="1700213"/>
            <a:ext cx="8135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Pokud si uvědomíš, že odečíst číslo vlastně znamená přičíst číslo opačné, pak pochopíš, jak postupovat, když ti na některé straně rovnice „překáží“ číslo nebo proměnná … </a:t>
            </a:r>
            <a:r>
              <a:rPr lang="cs-CZ" altLang="cs-CZ" sz="2800">
                <a:sym typeface="Wingdings" panose="05000000000000000000" pitchFamily="2" charset="2"/>
              </a:rPr>
              <a:t></a:t>
            </a:r>
            <a:endParaRPr lang="cs-CZ" altLang="cs-CZ" sz="2800"/>
          </a:p>
        </p:txBody>
      </p:sp>
      <p:sp>
        <p:nvSpPr>
          <p:cNvPr id="2355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7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71550" y="266700"/>
            <a:ext cx="8429625" cy="936625"/>
          </a:xfrm>
        </p:spPr>
        <p:txBody>
          <a:bodyPr/>
          <a:lstStyle/>
          <a:p>
            <a:pPr algn="l" eaLnBrk="1" hangingPunct="1"/>
            <a:r>
              <a:rPr lang="cs-CZ" altLang="cs-CZ" sz="3600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A jdeme na konkrétní příklady:</a:t>
            </a:r>
            <a:endParaRPr lang="fr-FR" altLang="cs-CZ" sz="3600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1196975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i="1" u="sng">
                <a:latin typeface="Comic Sans MS" panose="030F0702030302020204" pitchFamily="66" charset="0"/>
              </a:rPr>
              <a:t>Příklad č. 1: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76600" y="1203325"/>
            <a:ext cx="28797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           </a:t>
            </a:r>
            <a:r>
              <a:rPr lang="cs-CZ" altLang="cs-CZ" sz="3200" b="1"/>
              <a:t>x - 9 = 11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11813" y="3240088"/>
            <a:ext cx="26717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x - 9 = 11   /+ 9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32425" y="3787775"/>
            <a:ext cx="28813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x - 9 + 9 = 11 + 9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334125" y="4437063"/>
            <a:ext cx="10795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x = 20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067175" y="5430838"/>
            <a:ext cx="38560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err="1"/>
              <a:t>Zk</a:t>
            </a:r>
            <a:r>
              <a:rPr lang="cs-CZ" altLang="cs-CZ" sz="2400" dirty="0"/>
              <a:t>: L = x – </a:t>
            </a:r>
            <a:r>
              <a:rPr lang="cs-CZ" altLang="cs-CZ" sz="2400" dirty="0" smtClean="0"/>
              <a:t>9 </a:t>
            </a:r>
            <a:r>
              <a:rPr lang="cs-CZ" altLang="cs-CZ" sz="2400" dirty="0"/>
              <a:t>= 20 – </a:t>
            </a:r>
            <a:r>
              <a:rPr lang="cs-CZ" altLang="cs-CZ" sz="2400" dirty="0" smtClean="0"/>
              <a:t>9 </a:t>
            </a:r>
            <a:r>
              <a:rPr lang="cs-CZ" altLang="cs-CZ" sz="2400" dirty="0"/>
              <a:t>= </a:t>
            </a:r>
            <a:r>
              <a:rPr lang="cs-CZ" altLang="cs-CZ" sz="2400" dirty="0" smtClean="0"/>
              <a:t>11</a:t>
            </a:r>
            <a:endParaRPr lang="cs-CZ" altLang="cs-CZ" sz="2400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195763" y="5956300"/>
            <a:ext cx="32400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>
                <a:solidFill>
                  <a:srgbClr val="284C6A"/>
                </a:solidFill>
                <a:latin typeface="Trebuchet MS" panose="020B0603020202020204" pitchFamily="34" charset="0"/>
              </a:rPr>
              <a:t>     </a:t>
            </a:r>
            <a:r>
              <a:rPr lang="cs-CZ" altLang="cs-CZ" sz="2400" dirty="0"/>
              <a:t>P = </a:t>
            </a:r>
            <a:r>
              <a:rPr lang="cs-CZ" altLang="cs-CZ" sz="2400" dirty="0" smtClean="0"/>
              <a:t>11</a:t>
            </a:r>
            <a:endParaRPr lang="cs-CZ" altLang="cs-CZ" sz="2400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995988" y="6256338"/>
            <a:ext cx="32400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284C6A"/>
                </a:solidFill>
                <a:latin typeface="Trebuchet MS" panose="020B0603020202020204" pitchFamily="34" charset="0"/>
              </a:rPr>
              <a:t>     </a:t>
            </a:r>
            <a:r>
              <a:rPr lang="cs-CZ" altLang="cs-CZ" sz="2400"/>
              <a:t>L = P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-1917715">
            <a:off x="4976813" y="1530350"/>
            <a:ext cx="2990850" cy="1295400"/>
          </a:xfrm>
          <a:prstGeom prst="cloudCallout">
            <a:avLst>
              <a:gd name="adj1" fmla="val 12972"/>
              <a:gd name="adj2" fmla="val 8369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Kořeny rovnice se nezmění, jestliže k oběma stranám rovnice přičteme stejné číslo nebo mnohočlen.</a:t>
            </a: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20638" y="1831975"/>
            <a:ext cx="4175125" cy="4603750"/>
            <a:chOff x="19910" y="1831273"/>
            <a:chExt cx="4176464" cy="4604794"/>
          </a:xfrm>
        </p:grpSpPr>
        <p:pic>
          <p:nvPicPr>
            <p:cNvPr id="24593" name="Picture 2" descr="http://deosum.com/Images/smajlik-microsoft-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0" y="1831273"/>
              <a:ext cx="4176464" cy="460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4" name="TextovéPole 1"/>
            <p:cNvSpPr txBox="1">
              <a:spLocks noChangeArrowheads="1"/>
            </p:cNvSpPr>
            <p:nvPr/>
          </p:nvSpPr>
          <p:spPr bwMode="auto">
            <a:xfrm>
              <a:off x="827584" y="2414663"/>
              <a:ext cx="198310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sz="2400"/>
                <a:t>ta -9 nalevo překáží …</a:t>
              </a:r>
            </a:p>
          </p:txBody>
        </p:sp>
      </p:grpSp>
      <p:pic>
        <p:nvPicPr>
          <p:cNvPr id="36866" name="Picture 2" descr="http://files.suverenita-uzdravuje.webnode.cz/200000076-c24e9c348e/smajl%C3%AD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235200"/>
            <a:ext cx="1320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home.zcu.cz/~lrohlik/skolnikronika/smajli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27400"/>
            <a:ext cx="23685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 rot="19599818" flipH="1">
            <a:off x="3692525" y="4427538"/>
            <a:ext cx="3100388" cy="1870075"/>
          </a:xfrm>
          <a:prstGeom prst="cloudCallout">
            <a:avLst>
              <a:gd name="adj1" fmla="val -65069"/>
              <a:gd name="adj2" fmla="val -1798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Kořeny rovnice se nezmění, jestliže zaměníme levou a pravou stranu rovnice.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-909790">
            <a:off x="4795838" y="1460500"/>
            <a:ext cx="3484562" cy="1620838"/>
          </a:xfrm>
          <a:prstGeom prst="cloudCallout">
            <a:avLst>
              <a:gd name="adj1" fmla="val -6769"/>
              <a:gd name="adj2" fmla="val 7818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Kořeny rovnice se nezmění, jestliže od obou stran rovnice odečteme stejné číslo nebo mnohočlen.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9938" y="836613"/>
            <a:ext cx="218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i="1" u="sng">
                <a:latin typeface="Comic Sans MS" panose="030F0702030302020204" pitchFamily="66" charset="0"/>
              </a:rPr>
              <a:t>Příklad č. 2: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59113" y="766763"/>
            <a:ext cx="36734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284C6A"/>
                </a:solidFill>
                <a:latin typeface="Trebuchet MS" panose="020B0603020202020204" pitchFamily="34" charset="0"/>
              </a:rPr>
              <a:t>           </a:t>
            </a:r>
            <a:r>
              <a:rPr lang="cs-CZ" altLang="cs-CZ" sz="3200" b="1"/>
              <a:t>6 = y + 5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17575" y="1770063"/>
            <a:ext cx="21605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6 = y + 5   /- 5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57213" y="2720975"/>
            <a:ext cx="28813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6 - 5 = y + 5 - 5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104900" y="3509963"/>
            <a:ext cx="10795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1 = y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04900" y="4179888"/>
            <a:ext cx="10795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y = 1</a:t>
            </a: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146050" y="5075238"/>
            <a:ext cx="3533775" cy="1322387"/>
            <a:chOff x="145317" y="5075827"/>
            <a:chExt cx="3535209" cy="1321262"/>
          </a:xfrm>
        </p:grpSpPr>
        <p:sp>
          <p:nvSpPr>
            <p:cNvPr id="25615" name="Rectangle 8"/>
            <p:cNvSpPr>
              <a:spLocks noChangeArrowheads="1"/>
            </p:cNvSpPr>
            <p:nvPr/>
          </p:nvSpPr>
          <p:spPr bwMode="auto">
            <a:xfrm>
              <a:off x="145317" y="5075827"/>
              <a:ext cx="3240088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/>
                <a:t>Zk: L = 6</a:t>
              </a:r>
            </a:p>
          </p:txBody>
        </p:sp>
        <p:sp>
          <p:nvSpPr>
            <p:cNvPr id="25616" name="Rectangle 13"/>
            <p:cNvSpPr>
              <a:spLocks noChangeArrowheads="1"/>
            </p:cNvSpPr>
            <p:nvPr/>
          </p:nvSpPr>
          <p:spPr bwMode="auto">
            <a:xfrm>
              <a:off x="169572" y="5461410"/>
              <a:ext cx="3510954" cy="37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/>
                <a:t>     P = y + 5 = 1 + 5 = 6</a:t>
              </a:r>
            </a:p>
          </p:txBody>
        </p:sp>
        <p:sp>
          <p:nvSpPr>
            <p:cNvPr id="25617" name="Rectangle 14"/>
            <p:cNvSpPr>
              <a:spLocks noChangeArrowheads="1"/>
            </p:cNvSpPr>
            <p:nvPr/>
          </p:nvSpPr>
          <p:spPr bwMode="auto">
            <a:xfrm>
              <a:off x="198214" y="6036727"/>
              <a:ext cx="3240088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rgbClr val="284C6A"/>
                  </a:solidFill>
                  <a:latin typeface="Trebuchet MS" panose="020B0603020202020204" pitchFamily="34" charset="0"/>
                </a:rPr>
                <a:t>     </a:t>
              </a:r>
              <a:r>
                <a:rPr lang="cs-CZ" altLang="cs-CZ" sz="2400"/>
                <a:t>L = P</a:t>
              </a:r>
            </a:p>
          </p:txBody>
        </p:sp>
      </p:grpSp>
      <p:sp>
        <p:nvSpPr>
          <p:cNvPr id="25612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10" grpId="0"/>
      <p:bldP spid="11" grpId="0"/>
      <p:bldP spid="12" grpId="0"/>
      <p:bldP spid="13" grpId="0"/>
      <p:bldP spid="14" grpId="0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11813" y="1712913"/>
            <a:ext cx="31654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5x - 7 = 4x + 3   /+ 7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35600" y="4437063"/>
            <a:ext cx="32400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i="1"/>
              <a:t>Zk: L = 5x – 7 = 5.10 – 7 =</a:t>
            </a:r>
            <a:br>
              <a:rPr lang="cs-CZ" altLang="cs-CZ" sz="2000" i="1"/>
            </a:br>
            <a:r>
              <a:rPr lang="cs-CZ" altLang="cs-CZ" sz="2000" i="1"/>
              <a:t>         = 50 – 7 = 43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522913" y="4972050"/>
            <a:ext cx="32400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i="1">
                <a:solidFill>
                  <a:srgbClr val="284C6A"/>
                </a:solidFill>
                <a:latin typeface="Trebuchet MS" panose="020B0603020202020204" pitchFamily="34" charset="0"/>
              </a:rPr>
              <a:t>     </a:t>
            </a:r>
            <a:r>
              <a:rPr lang="cs-CZ" altLang="cs-CZ" sz="2000" i="1"/>
              <a:t>P = 4x + 3 = 4.10 + 3 =</a:t>
            </a:r>
            <a:br>
              <a:rPr lang="cs-CZ" altLang="cs-CZ" sz="2000" i="1"/>
            </a:br>
            <a:r>
              <a:rPr lang="cs-CZ" altLang="cs-CZ" sz="2000" i="1"/>
              <a:t>        = 40 + 3 = 43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37200" y="5721350"/>
            <a:ext cx="32400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284C6A"/>
                </a:solidFill>
                <a:latin typeface="Trebuchet MS" panose="020B0603020202020204" pitchFamily="34" charset="0"/>
              </a:rPr>
              <a:t>     </a:t>
            </a:r>
            <a:r>
              <a:rPr lang="cs-CZ" altLang="cs-CZ" sz="2000" b="1" i="1"/>
              <a:t>L = P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006975" y="2220913"/>
            <a:ext cx="36004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5x – 7 + 7 = 4x + 3 + 7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983288" y="2716213"/>
            <a:ext cx="2909887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5x = 4x + 10   /- 4x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376863" y="3182938"/>
            <a:ext cx="33559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5x – 4x = 4x + 10 - 4x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6215063" y="3571875"/>
            <a:ext cx="10382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u="sng"/>
              <a:t>x = 10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55650" y="1773238"/>
            <a:ext cx="4248150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87450" y="1046163"/>
            <a:ext cx="40592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           5x - 7 = 4x + 3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04938" y="495300"/>
            <a:ext cx="737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i="1" u="sng">
                <a:latin typeface="Comic Sans MS" panose="030F0702030302020204" pitchFamily="66" charset="0"/>
              </a:rPr>
              <a:t>Příklad č. 3:  </a:t>
            </a:r>
            <a:r>
              <a:rPr lang="cs-CZ" altLang="cs-CZ" sz="2800" i="1">
                <a:latin typeface="Comic Sans MS" panose="030F0702030302020204" pitchFamily="66" charset="0"/>
              </a:rPr>
              <a:t>Ten už zkusíme sami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19113" y="1858963"/>
            <a:ext cx="34067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           </a:t>
            </a:r>
            <a:r>
              <a:rPr lang="cs-CZ" altLang="cs-CZ" sz="2400"/>
              <a:t>5x - 7 = 4x + 3</a:t>
            </a:r>
          </a:p>
        </p:txBody>
      </p:sp>
      <p:sp>
        <p:nvSpPr>
          <p:cNvPr id="2663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" name="Šrafovaná šipka doprava 1"/>
          <p:cNvSpPr/>
          <p:nvPr/>
        </p:nvSpPr>
        <p:spPr>
          <a:xfrm rot="5400000">
            <a:off x="7321550" y="579438"/>
            <a:ext cx="1584325" cy="746125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Řešení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20" grpId="0" animBg="1"/>
      <p:bldP spid="2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298450"/>
            <a:ext cx="7848600" cy="914400"/>
          </a:xfrm>
        </p:spPr>
        <p:txBody>
          <a:bodyPr/>
          <a:lstStyle/>
          <a:p>
            <a:pPr algn="l" eaLnBrk="1" hangingPunct="1"/>
            <a:r>
              <a:rPr lang="cs-CZ" altLang="cs-CZ" b="1" i="1" u="sng" smtClean="0">
                <a:solidFill>
                  <a:srgbClr val="00B050"/>
                </a:solidFill>
                <a:latin typeface="Comic Sans MS" panose="030F0702030302020204" pitchFamily="66" charset="0"/>
              </a:rPr>
              <a:t>A teď už opravdu sami  </a:t>
            </a:r>
            <a:r>
              <a:rPr lang="cs-CZ" altLang="cs-CZ" b="1" smtClean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cs-CZ" altLang="cs-CZ" b="1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5600" y="1287463"/>
            <a:ext cx="2020888" cy="503237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  <a:latin typeface="Trebuchet MS" panose="020B0603020202020204" pitchFamily="34" charset="0"/>
              </a:rPr>
              <a:t> - 3 + x = 1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645150" y="1316038"/>
            <a:ext cx="324008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- 3 + x = 1   / + 3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x = 1 + 3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</a:t>
            </a:r>
            <a:r>
              <a:rPr lang="cs-CZ" altLang="cs-CZ" b="1" u="sng">
                <a:solidFill>
                  <a:srgbClr val="284C6A"/>
                </a:solidFill>
                <a:latin typeface="Trebuchet MS" panose="020B0603020202020204" pitchFamily="34" charset="0"/>
              </a:rPr>
              <a:t>x = 4</a:t>
            </a: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/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Zk: L = - 3 + 4 = 1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P = 1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L = P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219700" y="3344863"/>
            <a:ext cx="1728788" cy="503237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284C6A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0 = 3 + a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03188" y="3213100"/>
            <a:ext cx="3240087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0 = 3 + a   / - 3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0 - 3 = a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- 3 = a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</a:t>
            </a:r>
            <a:r>
              <a:rPr lang="cs-CZ" altLang="cs-CZ" b="1" u="sng">
                <a:solidFill>
                  <a:srgbClr val="284C6A"/>
                </a:solidFill>
                <a:latin typeface="Trebuchet MS" panose="020B0603020202020204" pitchFamily="34" charset="0"/>
              </a:rPr>
              <a:t>a = - 3</a:t>
            </a: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/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Zk: L = - 3 + 4 = 1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P = 1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L = P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8313" y="5337175"/>
            <a:ext cx="3816350" cy="503238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284C6A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b="1">
                <a:solidFill>
                  <a:srgbClr val="FF0000"/>
                </a:solidFill>
              </a:rPr>
              <a:t>- 4u + 8 = 10 – 5u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229225" y="3654425"/>
            <a:ext cx="36734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284C6A"/>
                </a:solidFill>
                <a:latin typeface="Trebuchet MS" panose="020B0603020202020204" pitchFamily="34" charset="0"/>
              </a:rPr>
              <a:t>      </a:t>
            </a: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- 4u + 8 = 10 – 5u   / + 5u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- 4u + 8 + 5u = 10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u + 8 = 10   / - 8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      u = 10 – 8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      </a:t>
            </a:r>
            <a:r>
              <a:rPr lang="cs-CZ" altLang="cs-CZ" b="1" u="sng">
                <a:solidFill>
                  <a:srgbClr val="284C6A"/>
                </a:solidFill>
                <a:latin typeface="Trebuchet MS" panose="020B0603020202020204" pitchFamily="34" charset="0"/>
              </a:rPr>
              <a:t>u = 2</a:t>
            </a: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/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Zk:    - 4.2 + 8 = 10 – 5.2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- 8 + 8 = 10 – 10</a:t>
            </a:r>
            <a:b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                    0 = 0</a:t>
            </a:r>
          </a:p>
        </p:txBody>
      </p:sp>
      <p:sp>
        <p:nvSpPr>
          <p:cNvPr id="9" name="Šrafovaná šipka doprava 8"/>
          <p:cNvSpPr/>
          <p:nvPr/>
        </p:nvSpPr>
        <p:spPr>
          <a:xfrm>
            <a:off x="2636838" y="1714500"/>
            <a:ext cx="2592387" cy="865188"/>
          </a:xfrm>
          <a:prstGeom prst="stripedRightArrow">
            <a:avLst/>
          </a:prstGeom>
          <a:solidFill>
            <a:srgbClr val="80A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</a:p>
        </p:txBody>
      </p:sp>
      <p:sp>
        <p:nvSpPr>
          <p:cNvPr id="10" name="Šrafovaná šipka doprava 9"/>
          <p:cNvSpPr/>
          <p:nvPr/>
        </p:nvSpPr>
        <p:spPr>
          <a:xfrm flipH="1">
            <a:off x="2708275" y="3213100"/>
            <a:ext cx="2271713" cy="863600"/>
          </a:xfrm>
          <a:prstGeom prst="stripedRightArrow">
            <a:avLst/>
          </a:prstGeom>
          <a:solidFill>
            <a:srgbClr val="80A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</a:p>
        </p:txBody>
      </p:sp>
      <p:sp>
        <p:nvSpPr>
          <p:cNvPr id="11" name="Šrafovaná šipka doprava 10"/>
          <p:cNvSpPr/>
          <p:nvPr/>
        </p:nvSpPr>
        <p:spPr>
          <a:xfrm>
            <a:off x="2730500" y="4605338"/>
            <a:ext cx="2592388" cy="863600"/>
          </a:xfrm>
          <a:prstGeom prst="stripedRightArrow">
            <a:avLst/>
          </a:prstGeom>
          <a:solidFill>
            <a:srgbClr val="80A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</a:p>
        </p:txBody>
      </p:sp>
      <p:sp>
        <p:nvSpPr>
          <p:cNvPr id="2766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92275" y="25400"/>
            <a:ext cx="6543675" cy="792163"/>
          </a:xfrm>
        </p:spPr>
        <p:txBody>
          <a:bodyPr/>
          <a:lstStyle/>
          <a:p>
            <a:pPr algn="l" eaLnBrk="1" hangingPunct="1"/>
            <a:r>
              <a:rPr lang="cs-CZ" altLang="cs-CZ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2. Ekvivalentní úprava</a:t>
            </a:r>
            <a:endParaRPr lang="fr-FR" altLang="cs-CZ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39750" y="992188"/>
            <a:ext cx="691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Opět se vrátíme k našim vahám (pokud jsi je vypnul, klikni na obrázek). </a:t>
            </a:r>
          </a:p>
        </p:txBody>
      </p:sp>
      <p:pic>
        <p:nvPicPr>
          <p:cNvPr id="4" name="Picture 6" descr="http://u.jimdo.com/www31/o/s5e6122f5d5da7197/img/ibdd622c8a88cc905/1378547352/std/imag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381125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9750" y="1973263"/>
            <a:ext cx="78835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/>
              <a:t>Tentokrát však budeme počet cihliček daného</a:t>
            </a:r>
          </a:p>
          <a:p>
            <a:pPr eaLnBrk="1" hangingPunct="1"/>
            <a:r>
              <a:rPr lang="cs-CZ" altLang="cs-CZ" sz="2400" i="1"/>
              <a:t>druhu na obou miskách zdvojnásobovat, případně ztrojnásobovat. Poté počet cihliček daného druhu na obou miskách zase dvakrát, případně třikrát zmenšíme.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4650" y="3846513"/>
            <a:ext cx="3600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FF0000"/>
                </a:solidFill>
              </a:rPr>
              <a:t>Co jste zjistili tentokrát?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4838" y="4652963"/>
            <a:ext cx="8256587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Rovnováha opět nastává, když počet odpovídajících si cihliček na obou miskách vah zvýšíme ve stejném násobku. </a:t>
            </a:r>
            <a:r>
              <a:rPr lang="cs-CZ" altLang="cs-CZ" sz="2000">
                <a:solidFill>
                  <a:srgbClr val="284C6A"/>
                </a:solidFill>
                <a:latin typeface="Trebuchet MS" panose="020B0603020202020204" pitchFamily="34" charset="0"/>
              </a:rPr>
              <a:t/>
            </a:r>
            <a:br>
              <a:rPr lang="cs-CZ" altLang="cs-CZ" sz="2000">
                <a:solidFill>
                  <a:srgbClr val="284C6A"/>
                </a:solidFill>
                <a:latin typeface="Trebuchet MS" panose="020B0603020202020204" pitchFamily="34" charset="0"/>
              </a:rPr>
            </a:br>
            <a:endParaRPr lang="cs-CZ" altLang="cs-CZ" sz="2000">
              <a:solidFill>
                <a:srgbClr val="284C6A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4838" y="5541963"/>
            <a:ext cx="84312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A stejně tak rovnováha opět nastává, když počet odpovídajících si cihliček na obou miskách vah ve stejném násobku i snížíme </a:t>
            </a:r>
            <a:r>
              <a:rPr lang="cs-CZ" altLang="cs-CZ" sz="2400">
                <a:solidFill>
                  <a:srgbClr val="284C6A"/>
                </a:solidFill>
              </a:rPr>
              <a:t>.</a:t>
            </a:r>
          </a:p>
        </p:txBody>
      </p:sp>
      <p:sp>
        <p:nvSpPr>
          <p:cNvPr id="28681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/>
      <p:bldP spid="5" grpId="0"/>
      <p:bldP spid="7" grpId="0"/>
      <p:bldP spid="8" grpId="0"/>
      <p:bldP spid="9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47813" y="144463"/>
            <a:ext cx="70961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rgbClr val="00B050"/>
                </a:solidFill>
                <a:latin typeface="Comic Sans MS" panose="030F0702030302020204" pitchFamily="66" charset="0"/>
              </a:rPr>
              <a:t>Podobné je to i s rovnicemi. Tedy: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8838" y="1123950"/>
            <a:ext cx="7488237" cy="1368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Jestliže obě strany rovnice vynásobíme (vydělíme) stejným číslem (výrazem) různým od nuly, kořen rovnice se nezmění.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52450" y="2997200"/>
          <a:ext cx="16795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Rovnice" r:id="rId4" imgW="825500" imgH="393700" progId="Equation.3">
                  <p:embed/>
                </p:oleObj>
              </mc:Choice>
              <mc:Fallback>
                <p:oleObj name="Rovnice" r:id="rId4" imgW="825500" imgH="3937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997200"/>
                        <a:ext cx="167957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14325" y="4275138"/>
          <a:ext cx="16033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Rovnice" r:id="rId6" imgW="787058" imgH="393529" progId="Equation.3">
                  <p:embed/>
                </p:oleObj>
              </mc:Choice>
              <mc:Fallback>
                <p:oleObj name="Rovnice" r:id="rId6" imgW="787058" imgH="393529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4275138"/>
                        <a:ext cx="16033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85788" y="5335588"/>
          <a:ext cx="10588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Rovnice" r:id="rId8" imgW="520248" imgH="177646" progId="Equation.3">
                  <p:embed/>
                </p:oleObj>
              </mc:Choice>
              <mc:Fallback>
                <p:oleObj name="Rovnice" r:id="rId8" imgW="520248" imgH="177646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5335588"/>
                        <a:ext cx="10588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3883025" y="5373688"/>
          <a:ext cx="2089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Rovnice" r:id="rId10" imgW="1193800" imgH="393700" progId="Equation.3">
                  <p:embed/>
                </p:oleObj>
              </mc:Choice>
              <mc:Fallback>
                <p:oleObj name="Rovnice" r:id="rId10" imgW="1193800" imgH="3937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5373688"/>
                        <a:ext cx="20891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3883025" y="6021388"/>
          <a:ext cx="8001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Rovnice" r:id="rId12" imgW="457002" imgH="177723" progId="Equation.3">
                  <p:embed/>
                </p:oleObj>
              </mc:Choice>
              <mc:Fallback>
                <p:oleObj name="Rovnice" r:id="rId12" imgW="457002" imgH="177723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6021388"/>
                        <a:ext cx="8001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3883025" y="6381750"/>
          <a:ext cx="6445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Rovnice" r:id="rId14" imgW="368140" imgH="165028" progId="Equation.3">
                  <p:embed/>
                </p:oleObj>
              </mc:Choice>
              <mc:Fallback>
                <p:oleObj name="Rovnice" r:id="rId14" imgW="368140" imgH="165028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6381750"/>
                        <a:ext cx="6445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1116013" y="602138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 u="sng"/>
              <a:t>a zkouška:</a:t>
            </a:r>
          </a:p>
        </p:txBody>
      </p:sp>
      <p:sp>
        <p:nvSpPr>
          <p:cNvPr id="17" name="Šrafovaná šipka doprava 16"/>
          <p:cNvSpPr/>
          <p:nvPr/>
        </p:nvSpPr>
        <p:spPr>
          <a:xfrm flipH="1">
            <a:off x="2627313" y="2689225"/>
            <a:ext cx="5040312" cy="151288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Zvolenou ekvivalentní úpravu </a:t>
            </a:r>
          </a:p>
          <a:p>
            <a:pPr>
              <a:defRPr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poznamenáme vedle zápisu </a:t>
            </a:r>
          </a:p>
        </p:txBody>
      </p:sp>
      <p:sp>
        <p:nvSpPr>
          <p:cNvPr id="18" name="Šrafovaná šipka doprava 17"/>
          <p:cNvSpPr/>
          <p:nvPr/>
        </p:nvSpPr>
        <p:spPr>
          <a:xfrm flipH="1">
            <a:off x="2016125" y="4005263"/>
            <a:ext cx="7127875" cy="1511300"/>
          </a:xfrm>
          <a:prstGeom prst="stripedRightArrow">
            <a:avLst/>
          </a:prstGeom>
          <a:solidFill>
            <a:srgbClr val="80A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alt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obou stranách rovnice provedeme naznačené početní operace</a:t>
            </a:r>
          </a:p>
        </p:txBody>
      </p:sp>
      <p:sp>
        <p:nvSpPr>
          <p:cNvPr id="29709" name="AutoShape 1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/>
      <p:bldP spid="17" grpId="0" animBg="1"/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403350" y="598488"/>
            <a:ext cx="6913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rgbClr val="00B050"/>
                </a:solidFill>
                <a:latin typeface="Comic Sans MS" panose="030F0702030302020204" pitchFamily="66" charset="0"/>
              </a:rPr>
              <a:t>A obdobně postupujeme i při dělení obou stran rovnice: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35038" y="2205038"/>
          <a:ext cx="15906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Rovnice" r:id="rId4" imgW="621760" imgH="177646" progId="Equation.3">
                  <p:embed/>
                </p:oleObj>
              </mc:Choice>
              <mc:Fallback>
                <p:oleObj name="Rovnice" r:id="rId4" imgW="621760" imgH="177646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205038"/>
                        <a:ext cx="15906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11188" y="2852738"/>
          <a:ext cx="2657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Rovnice" r:id="rId6" imgW="1040948" imgH="177723" progId="Equation.3">
                  <p:embed/>
                </p:oleObj>
              </mc:Choice>
              <mc:Fallback>
                <p:oleObj name="Rovnice" r:id="rId6" imgW="1040948" imgH="177723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738"/>
                        <a:ext cx="26574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827088" y="3500438"/>
          <a:ext cx="1741487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Rovnice" r:id="rId8" imgW="748975" imgH="393529" progId="Equation.3">
                  <p:embed/>
                </p:oleObj>
              </mc:Choice>
              <mc:Fallback>
                <p:oleObj name="Rovnice" r:id="rId8" imgW="748975" imgH="393529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00438"/>
                        <a:ext cx="1741487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042988" y="4581525"/>
          <a:ext cx="14382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Rovnice" r:id="rId10" imgW="444114" imgH="177646" progId="Equation.3">
                  <p:embed/>
                </p:oleObj>
              </mc:Choice>
              <mc:Fallback>
                <p:oleObj name="Rovnice" r:id="rId10" imgW="444114" imgH="177646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581525"/>
                        <a:ext cx="14382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465513" y="5473700"/>
          <a:ext cx="2533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Rovnice" r:id="rId12" imgW="1447172" imgH="203112" progId="Equation.3">
                  <p:embed/>
                </p:oleObj>
              </mc:Choice>
              <mc:Fallback>
                <p:oleObj name="Rovnice" r:id="rId12" imgW="1447172" imgH="203112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5473700"/>
                        <a:ext cx="2533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486150" y="5805488"/>
          <a:ext cx="933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Rovnice" r:id="rId14" imgW="532937" imgH="177646" progId="Equation.3">
                  <p:embed/>
                </p:oleObj>
              </mc:Choice>
              <mc:Fallback>
                <p:oleObj name="Rovnice" r:id="rId14" imgW="532937" imgH="177646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5805488"/>
                        <a:ext cx="9334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492500" y="6121400"/>
          <a:ext cx="6445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Rovnice" r:id="rId16" imgW="368140" imgH="165028" progId="Equation.3">
                  <p:embed/>
                </p:oleObj>
              </mc:Choice>
              <mc:Fallback>
                <p:oleObj name="Rovnice" r:id="rId16" imgW="368140" imgH="165028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6121400"/>
                        <a:ext cx="6445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6011863" y="5734050"/>
            <a:ext cx="1079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284C6A"/>
                </a:solidFill>
                <a:latin typeface="Trebuchet MS" panose="020B0603020202020204" pitchFamily="34" charset="0"/>
              </a:rPr>
              <a:t>nebo</a:t>
            </a:r>
          </a:p>
        </p:txBody>
      </p:sp>
      <p:grpSp>
        <p:nvGrpSpPr>
          <p:cNvPr id="14" name="Skupina 13"/>
          <p:cNvGrpSpPr>
            <a:grpSpLocks/>
          </p:cNvGrpSpPr>
          <p:nvPr/>
        </p:nvGrpSpPr>
        <p:grpSpPr bwMode="auto">
          <a:xfrm>
            <a:off x="7081838" y="5472113"/>
            <a:ext cx="1617662" cy="1027112"/>
            <a:chOff x="7081838" y="5472113"/>
            <a:chExt cx="1617662" cy="1027112"/>
          </a:xfrm>
        </p:grpSpPr>
        <p:graphicFrame>
          <p:nvGraphicFramePr>
            <p:cNvPr id="30736" name="Objekt 10"/>
            <p:cNvGraphicFramePr>
              <a:graphicFrameLocks noChangeAspect="1"/>
            </p:cNvGraphicFramePr>
            <p:nvPr/>
          </p:nvGraphicFramePr>
          <p:xfrm>
            <a:off x="7507288" y="5472113"/>
            <a:ext cx="11557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6" name="Rovnice" r:id="rId18" imgW="660113" imgH="215806" progId="Equation.3">
                    <p:embed/>
                  </p:oleObj>
                </mc:Choice>
                <mc:Fallback>
                  <p:oleObj name="Rovnice" r:id="rId18" imgW="660113" imgH="215806" progId="Equation.3">
                    <p:embed/>
                    <p:pic>
                      <p:nvPicPr>
                        <p:cNvPr id="0" name="Objek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7288" y="5472113"/>
                          <a:ext cx="115570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7" name="Objekt 11"/>
            <p:cNvGraphicFramePr>
              <a:graphicFrameLocks noChangeAspect="1"/>
            </p:cNvGraphicFramePr>
            <p:nvPr/>
          </p:nvGraphicFramePr>
          <p:xfrm>
            <a:off x="7366000" y="6121400"/>
            <a:ext cx="13335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7" name="Rovnice" r:id="rId20" imgW="761669" imgH="215806" progId="Equation.3">
                    <p:embed/>
                  </p:oleObj>
                </mc:Choice>
                <mc:Fallback>
                  <p:oleObj name="Rovnice" r:id="rId20" imgW="761669" imgH="215806" progId="Equation.3">
                    <p:embed/>
                    <p:pic>
                      <p:nvPicPr>
                        <p:cNvPr id="0" name="Objek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000" y="6121400"/>
                          <a:ext cx="133350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8" name="Objekt 12"/>
            <p:cNvGraphicFramePr>
              <a:graphicFrameLocks noChangeAspect="1"/>
            </p:cNvGraphicFramePr>
            <p:nvPr/>
          </p:nvGraphicFramePr>
          <p:xfrm>
            <a:off x="7081838" y="5805488"/>
            <a:ext cx="16002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8" name="Rovnice" r:id="rId22" imgW="914003" imgH="215806" progId="Equation.3">
                    <p:embed/>
                  </p:oleObj>
                </mc:Choice>
                <mc:Fallback>
                  <p:oleObj name="Rovnice" r:id="rId22" imgW="914003" imgH="215806" progId="Equation.3">
                    <p:embed/>
                    <p:pic>
                      <p:nvPicPr>
                        <p:cNvPr id="0" name="Objek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1838" y="5805488"/>
                          <a:ext cx="1600200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5069" name="Picture 13" descr="http://www.nonstopradio.sk/wp-content/uploads/2014/01/smajlik-symbol-pre-vyjadrenie-nalady-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060575"/>
            <a:ext cx="5386388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AutoShape 13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7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042988" y="298450"/>
            <a:ext cx="8429625" cy="936625"/>
          </a:xfrm>
        </p:spPr>
        <p:txBody>
          <a:bodyPr/>
          <a:lstStyle/>
          <a:p>
            <a:pPr algn="l" eaLnBrk="1" hangingPunct="1"/>
            <a:r>
              <a:rPr lang="cs-CZ" altLang="cs-CZ" sz="3600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A jdeme na konkrétní příklady:</a:t>
            </a:r>
            <a:endParaRPr lang="fr-FR" altLang="cs-CZ" sz="3600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1747" name="Objekt 2"/>
          <p:cNvGraphicFramePr>
            <a:graphicFrameLocks noChangeAspect="1"/>
          </p:cNvGraphicFramePr>
          <p:nvPr/>
        </p:nvGraphicFramePr>
        <p:xfrm>
          <a:off x="827088" y="1139825"/>
          <a:ext cx="13684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Rovnice" r:id="rId4" imgW="469696" imgH="393529" progId="Equation.3">
                  <p:embed/>
                </p:oleObj>
              </mc:Choice>
              <mc:Fallback>
                <p:oleObj name="Rovnice" r:id="rId4" imgW="469696" imgH="393529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39825"/>
                        <a:ext cx="1368425" cy="11461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Picture 2" descr="http://home.zcu.cz/~lrohlik/skolnikronika/smajlik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92463"/>
            <a:ext cx="21605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4716463" y="1557338"/>
            <a:ext cx="3240087" cy="1727200"/>
          </a:xfrm>
          <a:prstGeom prst="cloudCallout">
            <a:avLst>
              <a:gd name="adj1" fmla="val 25796"/>
              <a:gd name="adj2" fmla="val 6848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Kořeny rovnice se nezmění, jestliže obě strany rovnice vynásobíme stejným číslem nebo mnohočlenem (různým od nuly).</a:t>
            </a:r>
          </a:p>
        </p:txBody>
      </p:sp>
      <p:sp>
        <p:nvSpPr>
          <p:cNvPr id="31750" name="AutoShape 12"/>
          <p:cNvSpPr>
            <a:spLocks noChangeArrowheads="1"/>
          </p:cNvSpPr>
          <p:nvPr/>
        </p:nvSpPr>
        <p:spPr bwMode="auto">
          <a:xfrm flipH="1">
            <a:off x="4475163" y="4508500"/>
            <a:ext cx="2736850" cy="1079500"/>
          </a:xfrm>
          <a:prstGeom prst="cloudCallout">
            <a:avLst>
              <a:gd name="adj1" fmla="val -25269"/>
              <a:gd name="adj2" fmla="val -8558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Na obou stranách rovnice provedeme naznačené početní operace</a:t>
            </a:r>
          </a:p>
        </p:txBody>
      </p:sp>
      <p:graphicFrame>
        <p:nvGraphicFramePr>
          <p:cNvPr id="31751" name="Objekt 6"/>
          <p:cNvGraphicFramePr>
            <a:graphicFrameLocks noChangeAspect="1"/>
          </p:cNvGraphicFramePr>
          <p:nvPr/>
        </p:nvGraphicFramePr>
        <p:xfrm>
          <a:off x="2195513" y="2333625"/>
          <a:ext cx="20462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Rovnice" r:id="rId7" imgW="914400" imgH="393700" progId="Equation.3">
                  <p:embed/>
                </p:oleObj>
              </mc:Choice>
              <mc:Fallback>
                <p:oleObj name="Rovnice" r:id="rId7" imgW="914400" imgH="39370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333625"/>
                        <a:ext cx="20462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kt 7"/>
          <p:cNvGraphicFramePr>
            <a:graphicFrameLocks noChangeAspect="1"/>
          </p:cNvGraphicFramePr>
          <p:nvPr/>
        </p:nvGraphicFramePr>
        <p:xfrm>
          <a:off x="1908175" y="3357563"/>
          <a:ext cx="18256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Rovnice" r:id="rId9" imgW="850531" imgH="393529" progId="Equation.3">
                  <p:embed/>
                </p:oleObj>
              </mc:Choice>
              <mc:Fallback>
                <p:oleObj name="Rovnice" r:id="rId9" imgW="850531" imgH="393529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357563"/>
                        <a:ext cx="18256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kt 8"/>
          <p:cNvGraphicFramePr>
            <a:graphicFrameLocks noChangeAspect="1"/>
          </p:cNvGraphicFramePr>
          <p:nvPr/>
        </p:nvGraphicFramePr>
        <p:xfrm>
          <a:off x="2195513" y="4221163"/>
          <a:ext cx="14398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Rovnice" r:id="rId11" imgW="533169" imgH="203112" progId="Equation.3">
                  <p:embed/>
                </p:oleObj>
              </mc:Choice>
              <mc:Fallback>
                <p:oleObj name="Rovnice" r:id="rId11" imgW="533169" imgH="203112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21163"/>
                        <a:ext cx="143986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kt 9"/>
          <p:cNvGraphicFramePr>
            <a:graphicFrameLocks noChangeAspect="1"/>
          </p:cNvGraphicFramePr>
          <p:nvPr/>
        </p:nvGraphicFramePr>
        <p:xfrm>
          <a:off x="468313" y="5105400"/>
          <a:ext cx="25685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Rovnice" r:id="rId13" imgW="1536700" imgH="419100" progId="Equation.3">
                  <p:embed/>
                </p:oleObj>
              </mc:Choice>
              <mc:Fallback>
                <p:oleObj name="Rovnice" r:id="rId13" imgW="1536700" imgH="4191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05400"/>
                        <a:ext cx="25685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kt 10"/>
          <p:cNvGraphicFramePr>
            <a:graphicFrameLocks noChangeAspect="1"/>
          </p:cNvGraphicFramePr>
          <p:nvPr/>
        </p:nvGraphicFramePr>
        <p:xfrm>
          <a:off x="900113" y="5949950"/>
          <a:ext cx="21875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Rovnice" r:id="rId15" imgW="1307532" imgH="165028" progId="Equation.3">
                  <p:embed/>
                </p:oleObj>
              </mc:Choice>
              <mc:Fallback>
                <p:oleObj name="Rovnice" r:id="rId15" imgW="1307532" imgH="165028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949950"/>
                        <a:ext cx="21875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AutoShape 13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i="1" u="sng" smtClean="0">
                <a:solidFill>
                  <a:srgbClr val="00B050"/>
                </a:solidFill>
                <a:latin typeface="Comic Sans MS" panose="030F0702030302020204" pitchFamily="66" charset="0"/>
              </a:rPr>
              <a:t>Obsah</a:t>
            </a:r>
            <a:endParaRPr lang="fr-FR" altLang="cs-CZ" b="1" i="1" u="sng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9" name="TextovéPole 1"/>
          <p:cNvSpPr txBox="1">
            <a:spLocks noChangeArrowheads="1"/>
          </p:cNvSpPr>
          <p:nvPr/>
        </p:nvSpPr>
        <p:spPr bwMode="auto">
          <a:xfrm>
            <a:off x="1187450" y="1341438"/>
            <a:ext cx="6443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Pojem rovnice, řešení rovnice, zkouška</a:t>
            </a:r>
          </a:p>
        </p:txBody>
      </p:sp>
      <p:sp>
        <p:nvSpPr>
          <p:cNvPr id="14340" name="TextovéPole 2"/>
          <p:cNvSpPr txBox="1">
            <a:spLocks noChangeArrowheads="1"/>
          </p:cNvSpPr>
          <p:nvPr/>
        </p:nvSpPr>
        <p:spPr bwMode="auto">
          <a:xfrm>
            <a:off x="1195388" y="1871663"/>
            <a:ext cx="393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Ekvivalentní úpravy rovnic</a:t>
            </a:r>
          </a:p>
        </p:txBody>
      </p:sp>
      <p:sp>
        <p:nvSpPr>
          <p:cNvPr id="14341" name="TextovéPole 3"/>
          <p:cNvSpPr txBox="1">
            <a:spLocks noChangeArrowheads="1"/>
          </p:cNvSpPr>
          <p:nvPr/>
        </p:nvSpPr>
        <p:spPr bwMode="auto">
          <a:xfrm>
            <a:off x="1835150" y="2416175"/>
            <a:ext cx="4465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/>
              <a:t>1. Ekvivalentní úprava</a:t>
            </a:r>
          </a:p>
        </p:txBody>
      </p:sp>
      <p:sp>
        <p:nvSpPr>
          <p:cNvPr id="14342" name="TextovéPole 5"/>
          <p:cNvSpPr txBox="1">
            <a:spLocks noChangeArrowheads="1"/>
          </p:cNvSpPr>
          <p:nvPr/>
        </p:nvSpPr>
        <p:spPr bwMode="auto">
          <a:xfrm>
            <a:off x="1841500" y="3608388"/>
            <a:ext cx="4321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/>
              <a:t>2. Ekvivalentní úprava</a:t>
            </a:r>
          </a:p>
        </p:txBody>
      </p:sp>
      <p:sp>
        <p:nvSpPr>
          <p:cNvPr id="14343" name="TextovéPole 6"/>
          <p:cNvSpPr txBox="1">
            <a:spLocks noChangeArrowheads="1"/>
          </p:cNvSpPr>
          <p:nvPr/>
        </p:nvSpPr>
        <p:spPr bwMode="auto">
          <a:xfrm>
            <a:off x="2051050" y="4941888"/>
            <a:ext cx="3527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/>
              <a:t>3. Ekvivalentní úprava</a:t>
            </a:r>
          </a:p>
        </p:txBody>
      </p:sp>
      <p:sp>
        <p:nvSpPr>
          <p:cNvPr id="14344" name="TextovéPole 4"/>
          <p:cNvSpPr txBox="1">
            <a:spLocks noChangeArrowheads="1"/>
          </p:cNvSpPr>
          <p:nvPr/>
        </p:nvSpPr>
        <p:spPr bwMode="auto">
          <a:xfrm>
            <a:off x="1808163" y="6205538"/>
            <a:ext cx="323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Typy řešení rovnic</a:t>
            </a:r>
          </a:p>
        </p:txBody>
      </p:sp>
      <p:sp>
        <p:nvSpPr>
          <p:cNvPr id="14345" name="TextovéPole 8"/>
          <p:cNvSpPr txBox="1">
            <a:spLocks noChangeArrowheads="1"/>
          </p:cNvSpPr>
          <p:nvPr/>
        </p:nvSpPr>
        <p:spPr bwMode="auto">
          <a:xfrm>
            <a:off x="2241550" y="4316413"/>
            <a:ext cx="4657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/>
              <a:t>2. Ekvivalentní úprava - příklady</a:t>
            </a:r>
          </a:p>
        </p:txBody>
      </p:sp>
      <p:pic>
        <p:nvPicPr>
          <p:cNvPr id="10" name="Picture 4" descr="http://brbla.net/pictures/rozcestn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765175"/>
            <a:ext cx="20875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ětiúhelník 10">
            <a:hlinkClick r:id="rId4" action="ppaction://hlinksldjump"/>
          </p:cNvPr>
          <p:cNvSpPr/>
          <p:nvPr/>
        </p:nvSpPr>
        <p:spPr>
          <a:xfrm>
            <a:off x="1117869" y="4317268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Pětiúhelník 11">
            <a:hlinkClick r:id="rId5" action="ppaction://hlinksldjump"/>
          </p:cNvPr>
          <p:cNvSpPr/>
          <p:nvPr/>
        </p:nvSpPr>
        <p:spPr>
          <a:xfrm>
            <a:off x="115198" y="1884804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Pětiúhelník 12">
            <a:hlinkClick r:id="rId6" action="ppaction://hlinksldjump"/>
          </p:cNvPr>
          <p:cNvSpPr/>
          <p:nvPr/>
        </p:nvSpPr>
        <p:spPr>
          <a:xfrm>
            <a:off x="108124" y="1343296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Pětiúhelník 13">
            <a:hlinkClick r:id="rId7" action="ppaction://hlinksldjump"/>
          </p:cNvPr>
          <p:cNvSpPr/>
          <p:nvPr/>
        </p:nvSpPr>
        <p:spPr>
          <a:xfrm>
            <a:off x="128880" y="6220618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Pětiúhelník 14">
            <a:hlinkClick r:id="rId8" action="ppaction://hlinksldjump"/>
          </p:cNvPr>
          <p:cNvSpPr/>
          <p:nvPr/>
        </p:nvSpPr>
        <p:spPr>
          <a:xfrm>
            <a:off x="128880" y="5588000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Pětiúhelník 15">
            <a:hlinkClick r:id="rId9" action="ppaction://hlinksldjump"/>
          </p:cNvPr>
          <p:cNvSpPr/>
          <p:nvPr/>
        </p:nvSpPr>
        <p:spPr>
          <a:xfrm>
            <a:off x="668630" y="4941513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Pětiúhelník 16">
            <a:hlinkClick r:id="rId10" action="ppaction://hlinksldjump"/>
          </p:cNvPr>
          <p:cNvSpPr/>
          <p:nvPr/>
        </p:nvSpPr>
        <p:spPr>
          <a:xfrm>
            <a:off x="1117869" y="3068637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Pětiúhelník 17">
            <a:hlinkClick r:id="rId11" action="ppaction://hlinksldjump"/>
          </p:cNvPr>
          <p:cNvSpPr/>
          <p:nvPr/>
        </p:nvSpPr>
        <p:spPr>
          <a:xfrm>
            <a:off x="578119" y="2421012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Pětiúhelník 18">
            <a:hlinkClick r:id="rId12" action="ppaction://hlinksldjump"/>
          </p:cNvPr>
          <p:cNvSpPr/>
          <p:nvPr/>
        </p:nvSpPr>
        <p:spPr>
          <a:xfrm>
            <a:off x="654948" y="3663544"/>
            <a:ext cx="1079500" cy="431800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74" name="TextovéPole 19"/>
          <p:cNvSpPr txBox="1">
            <a:spLocks noChangeArrowheads="1"/>
          </p:cNvSpPr>
          <p:nvPr/>
        </p:nvSpPr>
        <p:spPr bwMode="auto">
          <a:xfrm>
            <a:off x="2241550" y="3070225"/>
            <a:ext cx="465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/>
              <a:t>1. Ekvivalentní úprava - příklady</a:t>
            </a:r>
          </a:p>
        </p:txBody>
      </p:sp>
      <p:sp>
        <p:nvSpPr>
          <p:cNvPr id="14375" name="TextovéPole 4"/>
          <p:cNvSpPr txBox="1">
            <a:spLocks noChangeArrowheads="1"/>
          </p:cNvSpPr>
          <p:nvPr/>
        </p:nvSpPr>
        <p:spPr bwMode="auto">
          <a:xfrm>
            <a:off x="1795463" y="5607050"/>
            <a:ext cx="4367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Souhrn – ekvivalentní úpravy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home.zcu.cz/~lrohlik/skolnikronika/smajli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997200"/>
            <a:ext cx="21605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9"/>
          <p:cNvSpPr>
            <a:spLocks noChangeArrowheads="1"/>
          </p:cNvSpPr>
          <p:nvPr/>
        </p:nvSpPr>
        <p:spPr bwMode="auto">
          <a:xfrm rot="-603146">
            <a:off x="4716463" y="1557338"/>
            <a:ext cx="3240087" cy="1727200"/>
          </a:xfrm>
          <a:prstGeom prst="cloudCallout">
            <a:avLst>
              <a:gd name="adj1" fmla="val 25796"/>
              <a:gd name="adj2" fmla="val 6848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Kořeny rovnice se nezmění, jestliže obě strany rovnice vydělíme stejným číslem nebo mnohočlenem (různým od nuly).</a:t>
            </a:r>
          </a:p>
        </p:txBody>
      </p:sp>
      <p:sp>
        <p:nvSpPr>
          <p:cNvPr id="32772" name="AutoShape 12"/>
          <p:cNvSpPr>
            <a:spLocks noChangeArrowheads="1"/>
          </p:cNvSpPr>
          <p:nvPr/>
        </p:nvSpPr>
        <p:spPr bwMode="auto">
          <a:xfrm rot="2016282" flipH="1">
            <a:off x="3321050" y="3883025"/>
            <a:ext cx="2736850" cy="1214438"/>
          </a:xfrm>
          <a:prstGeom prst="cloudCallout">
            <a:avLst>
              <a:gd name="adj1" fmla="val -25269"/>
              <a:gd name="adj2" fmla="val -8558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Na obou stranách rovnice provedeme naznačené početní operace</a:t>
            </a:r>
          </a:p>
        </p:txBody>
      </p:sp>
      <p:sp>
        <p:nvSpPr>
          <p:cNvPr id="32773" name="AutoShape 16"/>
          <p:cNvSpPr>
            <a:spLocks noChangeArrowheads="1"/>
          </p:cNvSpPr>
          <p:nvPr/>
        </p:nvSpPr>
        <p:spPr bwMode="auto">
          <a:xfrm rot="20852812" flipH="1">
            <a:off x="5822950" y="5445125"/>
            <a:ext cx="3213100" cy="1225550"/>
          </a:xfrm>
          <a:prstGeom prst="cloudCallout">
            <a:avLst>
              <a:gd name="adj1" fmla="val -19699"/>
              <a:gd name="adj2" fmla="val -8779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rgbClr val="284C6A"/>
                </a:solidFill>
              </a:rPr>
              <a:t>Kořeny rovnice se nezmění, jestliže zaměníme levou </a:t>
            </a:r>
            <a:br>
              <a:rPr lang="cs-CZ" altLang="cs-CZ" sz="1200" b="1">
                <a:solidFill>
                  <a:srgbClr val="284C6A"/>
                </a:solidFill>
              </a:rPr>
            </a:br>
            <a:r>
              <a:rPr lang="cs-CZ" altLang="cs-CZ" sz="1200" b="1">
                <a:solidFill>
                  <a:srgbClr val="284C6A"/>
                </a:solidFill>
              </a:rPr>
              <a:t>a pravou stranu rovnice.</a:t>
            </a: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1185863" y="1017588"/>
            <a:ext cx="2522537" cy="75565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    </a:t>
            </a:r>
            <a:r>
              <a:rPr lang="cs-CZ" altLang="cs-CZ" sz="3200" b="1"/>
              <a:t>12 = - 4x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1112838" y="2095500"/>
            <a:ext cx="29384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12 = -4x        / :(-4)</a:t>
            </a: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360363" y="2759075"/>
            <a:ext cx="28813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12 : (-4) = -4x : (-4)</a:t>
            </a:r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1103313" y="4037013"/>
            <a:ext cx="10795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-3 = x</a:t>
            </a:r>
          </a:p>
        </p:txBody>
      </p:sp>
      <p:sp>
        <p:nvSpPr>
          <p:cNvPr id="32778" name="Rectangle 15"/>
          <p:cNvSpPr>
            <a:spLocks noChangeArrowheads="1"/>
          </p:cNvSpPr>
          <p:nvPr/>
        </p:nvSpPr>
        <p:spPr bwMode="auto">
          <a:xfrm>
            <a:off x="1112838" y="4681538"/>
            <a:ext cx="13573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u="sng"/>
              <a:t>x = -3</a:t>
            </a:r>
          </a:p>
        </p:txBody>
      </p:sp>
      <p:sp>
        <p:nvSpPr>
          <p:cNvPr id="32779" name="Rectangle 19"/>
          <p:cNvSpPr>
            <a:spLocks noChangeArrowheads="1"/>
          </p:cNvSpPr>
          <p:nvPr/>
        </p:nvSpPr>
        <p:spPr bwMode="auto">
          <a:xfrm>
            <a:off x="1000125" y="3284538"/>
            <a:ext cx="14700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284C6A"/>
                </a:solidFill>
              </a:rPr>
              <a:t>__</a:t>
            </a:r>
            <a:r>
              <a:rPr lang="cs-CZ" altLang="cs-CZ" sz="2400">
                <a:solidFill>
                  <a:srgbClr val="284C6A"/>
                </a:solidFill>
              </a:rPr>
              <a:t>     </a:t>
            </a:r>
            <a:r>
              <a:rPr lang="cs-CZ" altLang="cs-CZ" sz="2400" b="1">
                <a:solidFill>
                  <a:srgbClr val="284C6A"/>
                </a:solidFill>
              </a:rPr>
              <a:t>__</a:t>
            </a:r>
            <a:r>
              <a:rPr lang="cs-CZ" altLang="cs-CZ" sz="2400">
                <a:solidFill>
                  <a:srgbClr val="284C6A"/>
                </a:solidFill>
              </a:rPr>
              <a:t> </a:t>
            </a:r>
          </a:p>
        </p:txBody>
      </p:sp>
      <p:sp>
        <p:nvSpPr>
          <p:cNvPr id="32780" name="Rectangle 17"/>
          <p:cNvSpPr>
            <a:spLocks noChangeArrowheads="1"/>
          </p:cNvSpPr>
          <p:nvPr/>
        </p:nvSpPr>
        <p:spPr bwMode="auto">
          <a:xfrm>
            <a:off x="949325" y="3192463"/>
            <a:ext cx="16922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12     -4x </a:t>
            </a:r>
          </a:p>
        </p:txBody>
      </p:sp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1027113" y="3575050"/>
            <a:ext cx="1554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-4      -4 </a:t>
            </a:r>
          </a:p>
        </p:txBody>
      </p:sp>
      <p:sp>
        <p:nvSpPr>
          <p:cNvPr id="32782" name="Rectangle 20"/>
          <p:cNvSpPr>
            <a:spLocks noChangeArrowheads="1"/>
          </p:cNvSpPr>
          <p:nvPr/>
        </p:nvSpPr>
        <p:spPr bwMode="auto">
          <a:xfrm>
            <a:off x="1490663" y="3433763"/>
            <a:ext cx="11509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</a:rPr>
              <a:t>=</a:t>
            </a:r>
            <a:r>
              <a:rPr lang="cs-CZ" altLang="cs-CZ" sz="2000">
                <a:solidFill>
                  <a:srgbClr val="284C6A"/>
                </a:solidFill>
                <a:latin typeface="Trebuchet MS" panose="020B0603020202020204" pitchFamily="34" charset="0"/>
              </a:rPr>
              <a:t> </a:t>
            </a:r>
          </a:p>
        </p:txBody>
      </p:sp>
      <p:grpSp>
        <p:nvGrpSpPr>
          <p:cNvPr id="32783" name="Skupina 24"/>
          <p:cNvGrpSpPr>
            <a:grpSpLocks/>
          </p:cNvGrpSpPr>
          <p:nvPr/>
        </p:nvGrpSpPr>
        <p:grpSpPr bwMode="auto">
          <a:xfrm>
            <a:off x="609600" y="5567363"/>
            <a:ext cx="3313113" cy="1060450"/>
            <a:chOff x="5421313" y="5400675"/>
            <a:chExt cx="3313112" cy="1060950"/>
          </a:xfrm>
        </p:grpSpPr>
        <p:sp>
          <p:nvSpPr>
            <p:cNvPr id="32787" name="Rectangle 8"/>
            <p:cNvSpPr>
              <a:spLocks noChangeArrowheads="1"/>
            </p:cNvSpPr>
            <p:nvPr/>
          </p:nvSpPr>
          <p:spPr bwMode="auto">
            <a:xfrm>
              <a:off x="5421313" y="5400675"/>
              <a:ext cx="3240087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/>
                <a:t>Zk: L = 8</a:t>
              </a:r>
            </a:p>
          </p:txBody>
        </p:sp>
        <p:sp>
          <p:nvSpPr>
            <p:cNvPr id="32788" name="Rectangle 13"/>
            <p:cNvSpPr>
              <a:spLocks noChangeArrowheads="1"/>
            </p:cNvSpPr>
            <p:nvPr/>
          </p:nvSpPr>
          <p:spPr bwMode="auto">
            <a:xfrm>
              <a:off x="5494338" y="5732463"/>
              <a:ext cx="3240087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rgbClr val="284C6A"/>
                  </a:solidFill>
                  <a:latin typeface="Trebuchet MS" panose="020B0603020202020204" pitchFamily="34" charset="0"/>
                </a:rPr>
                <a:t>     </a:t>
              </a:r>
              <a:r>
                <a:rPr lang="cs-CZ" altLang="cs-CZ" sz="2400"/>
                <a:t>P = -4x = -4.(-2) = 8</a:t>
              </a:r>
            </a:p>
          </p:txBody>
        </p:sp>
        <p:sp>
          <p:nvSpPr>
            <p:cNvPr id="32789" name="Rectangle 14"/>
            <p:cNvSpPr>
              <a:spLocks noChangeArrowheads="1"/>
            </p:cNvSpPr>
            <p:nvPr/>
          </p:nvSpPr>
          <p:spPr bwMode="auto">
            <a:xfrm>
              <a:off x="5494338" y="6101263"/>
              <a:ext cx="3240087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rgbClr val="284C6A"/>
                  </a:solidFill>
                  <a:latin typeface="Trebuchet MS" panose="020B0603020202020204" pitchFamily="34" charset="0"/>
                </a:rPr>
                <a:t>     </a:t>
              </a:r>
              <a:r>
                <a:rPr lang="cs-CZ" altLang="cs-CZ" sz="2400"/>
                <a:t>L = P</a:t>
              </a:r>
            </a:p>
          </p:txBody>
        </p:sp>
      </p:grpSp>
      <p:sp>
        <p:nvSpPr>
          <p:cNvPr id="3278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543675" cy="792163"/>
          </a:xfrm>
        </p:spPr>
        <p:txBody>
          <a:bodyPr/>
          <a:lstStyle/>
          <a:p>
            <a:pPr algn="l" eaLnBrk="1" hangingPunct="1"/>
            <a:r>
              <a:rPr lang="cs-CZ" altLang="cs-CZ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3. Ekvivalentní úprava</a:t>
            </a:r>
            <a:endParaRPr lang="fr-FR" altLang="cs-CZ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http://u.jimdo.com/www31/o/s5e6122f5d5da7197/img/ibdd622c8a88cc905/1378547352/std/imag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381125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750" y="1365250"/>
            <a:ext cx="63373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 i="1"/>
              <a:t>Zkus zaměnit cihličky na levé a pravé misce. To, co jste skládali na levou misku, teď naskládejte na pravou a to, co jste skládali na pravou misku, naskládejte na levou 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0575" y="3933825"/>
            <a:ext cx="77771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Vidíš, že rovnováha na váhách se nezmění, ani když vyměníme obsah jednotlivých misek …</a:t>
            </a: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2484438" y="5445125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>
                <a:solidFill>
                  <a:srgbClr val="FF0000"/>
                </a:solidFill>
              </a:rPr>
              <a:t>A co to znamená pro rovnice? </a:t>
            </a:r>
          </a:p>
        </p:txBody>
      </p:sp>
      <p:sp>
        <p:nvSpPr>
          <p:cNvPr id="3379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9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/>
      <p:bldP spid="6" grpId="0"/>
      <p:bldP spid="3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155700" y="790575"/>
            <a:ext cx="7488238" cy="122396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Kořeny rovnice se nezmění, jestliže zaměníme levou a pravou stranu rovnice.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30513" y="4160838"/>
            <a:ext cx="10525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/ - 4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61988" y="4456113"/>
            <a:ext cx="2425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     </a:t>
            </a:r>
            <a:r>
              <a:rPr lang="cs-CZ" altLang="cs-CZ" sz="2800"/>
              <a:t>x + 4 = 6</a:t>
            </a:r>
            <a:r>
              <a:rPr lang="cs-CZ" altLang="cs-CZ" sz="2800">
                <a:solidFill>
                  <a:srgbClr val="284C6A"/>
                </a:solidFill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5325" y="4814888"/>
            <a:ext cx="28844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x + 4 </a:t>
            </a:r>
            <a:r>
              <a:rPr lang="cs-CZ" altLang="cs-CZ" sz="2800">
                <a:solidFill>
                  <a:srgbClr val="FF0000"/>
                </a:solidFill>
              </a:rPr>
              <a:t>- 4</a:t>
            </a:r>
            <a:r>
              <a:rPr lang="cs-CZ" altLang="cs-CZ" sz="2800"/>
              <a:t> = 6 </a:t>
            </a:r>
            <a:r>
              <a:rPr lang="cs-CZ" altLang="cs-CZ" sz="2800">
                <a:solidFill>
                  <a:srgbClr val="FF0000"/>
                </a:solidFill>
              </a:rPr>
              <a:t>- 4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23925" y="5516563"/>
            <a:ext cx="2425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          </a:t>
            </a:r>
            <a:r>
              <a:rPr lang="cs-CZ" altLang="cs-CZ" sz="2800"/>
              <a:t>x = 2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5810250" y="4168775"/>
            <a:ext cx="266541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     </a:t>
            </a:r>
            <a:r>
              <a:rPr lang="cs-CZ" altLang="cs-CZ" sz="2800">
                <a:solidFill>
                  <a:srgbClr val="284C6A"/>
                </a:solidFill>
              </a:rPr>
              <a:t>6</a:t>
            </a:r>
            <a:r>
              <a:rPr lang="cs-CZ" altLang="cs-CZ" sz="2800"/>
              <a:t> = x + 4</a:t>
            </a:r>
            <a:endParaRPr lang="cs-CZ" altLang="cs-CZ" sz="2400">
              <a:solidFill>
                <a:srgbClr val="284C6A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5670550" y="4922838"/>
            <a:ext cx="34178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6 </a:t>
            </a:r>
            <a:r>
              <a:rPr lang="cs-CZ" altLang="cs-CZ" sz="2800">
                <a:solidFill>
                  <a:srgbClr val="FF0000"/>
                </a:solidFill>
              </a:rPr>
              <a:t>– 4 </a:t>
            </a:r>
            <a:r>
              <a:rPr lang="cs-CZ" altLang="cs-CZ" sz="2800"/>
              <a:t>= x + 4 </a:t>
            </a:r>
            <a:r>
              <a:rPr lang="cs-CZ" altLang="cs-CZ" sz="2800">
                <a:solidFill>
                  <a:srgbClr val="FF0000"/>
                </a:solidFill>
              </a:rPr>
              <a:t>- 4 </a:t>
            </a:r>
            <a:r>
              <a:rPr lang="cs-CZ" altLang="cs-CZ" sz="2400"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5391150" y="5695950"/>
            <a:ext cx="2425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284C6A"/>
                </a:solidFill>
              </a:rPr>
              <a:t>          </a:t>
            </a:r>
            <a:r>
              <a:rPr lang="cs-CZ" altLang="cs-CZ" sz="2800"/>
              <a:t>2 = x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5810250" y="2825750"/>
            <a:ext cx="2006600" cy="500063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  </a:t>
            </a:r>
            <a:r>
              <a:rPr lang="cs-CZ" altLang="cs-CZ" sz="2800"/>
              <a:t>x + 4 = 6 </a:t>
            </a:r>
            <a:endParaRPr lang="cs-CZ" altLang="cs-CZ" sz="2800">
              <a:solidFill>
                <a:srgbClr val="284C6A"/>
              </a:solidFill>
            </a:endParaRP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6486525" y="3330575"/>
            <a:ext cx="776288" cy="1014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6443663" y="3373438"/>
            <a:ext cx="936625" cy="9747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0" name="Skupina 29"/>
          <p:cNvGrpSpPr>
            <a:grpSpLocks/>
          </p:cNvGrpSpPr>
          <p:nvPr/>
        </p:nvGrpSpPr>
        <p:grpSpPr bwMode="auto">
          <a:xfrm>
            <a:off x="3852863" y="4276725"/>
            <a:ext cx="1268412" cy="376238"/>
            <a:chOff x="3884563" y="4149157"/>
            <a:chExt cx="1268413" cy="376804"/>
          </a:xfrm>
        </p:grpSpPr>
        <p:sp>
          <p:nvSpPr>
            <p:cNvPr id="34839" name="Rectangle 36"/>
            <p:cNvSpPr>
              <a:spLocks noChangeArrowheads="1"/>
            </p:cNvSpPr>
            <p:nvPr/>
          </p:nvSpPr>
          <p:spPr bwMode="auto">
            <a:xfrm>
              <a:off x="4259213" y="4149157"/>
              <a:ext cx="504825" cy="34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3200" b="1">
                  <a:latin typeface="Trebuchet MS" panose="020B0603020202020204" pitchFamily="34" charset="0"/>
                </a:rPr>
                <a:t>=</a:t>
              </a:r>
              <a:endParaRPr lang="cs-CZ" altLang="cs-CZ" sz="3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840" name="Rectangle 41"/>
            <p:cNvSpPr>
              <a:spLocks noChangeArrowheads="1"/>
            </p:cNvSpPr>
            <p:nvPr/>
          </p:nvSpPr>
          <p:spPr bwMode="auto">
            <a:xfrm>
              <a:off x="4648151" y="4177732"/>
              <a:ext cx="504825" cy="34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P</a:t>
              </a:r>
            </a:p>
          </p:txBody>
        </p:sp>
        <p:sp>
          <p:nvSpPr>
            <p:cNvPr id="34841" name="Rectangle 42"/>
            <p:cNvSpPr>
              <a:spLocks noChangeArrowheads="1"/>
            </p:cNvSpPr>
            <p:nvPr/>
          </p:nvSpPr>
          <p:spPr bwMode="auto">
            <a:xfrm>
              <a:off x="3884563" y="4176144"/>
              <a:ext cx="504825" cy="34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rgbClr val="00CC00"/>
                  </a:solidFill>
                  <a:latin typeface="Trebuchet MS" panose="020B0603020202020204" pitchFamily="34" charset="0"/>
                </a:rPr>
                <a:t>L</a:t>
              </a:r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8018463" y="4178300"/>
            <a:ext cx="9921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/ - 4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701675" y="2825750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 u="sng"/>
              <a:t>Příklad:</a:t>
            </a:r>
          </a:p>
        </p:txBody>
      </p:sp>
      <p:grpSp>
        <p:nvGrpSpPr>
          <p:cNvPr id="32" name="Skupina 31"/>
          <p:cNvGrpSpPr>
            <a:grpSpLocks/>
          </p:cNvGrpSpPr>
          <p:nvPr/>
        </p:nvGrpSpPr>
        <p:grpSpPr bwMode="auto">
          <a:xfrm>
            <a:off x="3911600" y="5227638"/>
            <a:ext cx="1268413" cy="377825"/>
            <a:chOff x="3884563" y="4149157"/>
            <a:chExt cx="1268413" cy="376804"/>
          </a:xfrm>
        </p:grpSpPr>
        <p:sp>
          <p:nvSpPr>
            <p:cNvPr id="34836" name="Rectangle 36"/>
            <p:cNvSpPr>
              <a:spLocks noChangeArrowheads="1"/>
            </p:cNvSpPr>
            <p:nvPr/>
          </p:nvSpPr>
          <p:spPr bwMode="auto">
            <a:xfrm>
              <a:off x="4259213" y="4149157"/>
              <a:ext cx="504825" cy="34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3200" b="1">
                  <a:latin typeface="Trebuchet MS" panose="020B0603020202020204" pitchFamily="34" charset="0"/>
                </a:rPr>
                <a:t>=</a:t>
              </a:r>
              <a:endParaRPr lang="cs-CZ" altLang="cs-CZ" sz="3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837" name="Rectangle 41"/>
            <p:cNvSpPr>
              <a:spLocks noChangeArrowheads="1"/>
            </p:cNvSpPr>
            <p:nvPr/>
          </p:nvSpPr>
          <p:spPr bwMode="auto">
            <a:xfrm>
              <a:off x="4648151" y="4177732"/>
              <a:ext cx="504825" cy="34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L</a:t>
              </a:r>
            </a:p>
          </p:txBody>
        </p:sp>
        <p:sp>
          <p:nvSpPr>
            <p:cNvPr id="34838" name="Rectangle 42"/>
            <p:cNvSpPr>
              <a:spLocks noChangeArrowheads="1"/>
            </p:cNvSpPr>
            <p:nvPr/>
          </p:nvSpPr>
          <p:spPr bwMode="auto">
            <a:xfrm>
              <a:off x="3884563" y="4176144"/>
              <a:ext cx="504825" cy="34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3200" b="1">
                  <a:solidFill>
                    <a:srgbClr val="00CC00"/>
                  </a:solidFill>
                  <a:latin typeface="Trebuchet MS" panose="020B0603020202020204" pitchFamily="34" charset="0"/>
                </a:rPr>
                <a:t>P</a:t>
              </a:r>
            </a:p>
          </p:txBody>
        </p:sp>
      </p:grpSp>
      <p:sp>
        <p:nvSpPr>
          <p:cNvPr id="3483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0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25" grpId="0"/>
      <p:bldP spid="2" grpId="0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5845" name="TextovéPole 5"/>
          <p:cNvSpPr txBox="1">
            <a:spLocks noChangeArrowheads="1"/>
          </p:cNvSpPr>
          <p:nvPr/>
        </p:nvSpPr>
        <p:spPr bwMode="auto">
          <a:xfrm>
            <a:off x="1042988" y="544513"/>
            <a:ext cx="756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i="1" u="sng">
                <a:solidFill>
                  <a:srgbClr val="00B050"/>
                </a:solidFill>
                <a:latin typeface="Comic Sans MS" panose="030F0702030302020204" pitchFamily="66" charset="0"/>
              </a:rPr>
              <a:t>Shrnutí – ekvivalentní úpravy rovnic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3063" y="1403350"/>
            <a:ext cx="85629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latin typeface="Arial" charset="0"/>
                <a:cs typeface="Arial" charset="0"/>
              </a:rPr>
              <a:t>Jestliže: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sz="2400" dirty="0">
                <a:latin typeface="Arial" charset="0"/>
                <a:cs typeface="Arial" charset="0"/>
              </a:rPr>
              <a:t>přičteme k oběma stranám rovnice stejné číslo,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sz="2400" dirty="0">
                <a:latin typeface="Arial" charset="0"/>
                <a:cs typeface="Arial" charset="0"/>
              </a:rPr>
              <a:t>odečteme od obou stran rovnice stejné číslo,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sz="2400" dirty="0">
                <a:latin typeface="Arial" charset="0"/>
                <a:cs typeface="Arial" charset="0"/>
              </a:rPr>
              <a:t>přičteme k oběma stranám rovnice stejný mnohočlen,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sz="2400" dirty="0">
                <a:latin typeface="Arial" charset="0"/>
                <a:cs typeface="Arial" charset="0"/>
              </a:rPr>
              <a:t>odečteme od obou stran rovnice stejný mnohočlen,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sz="2400" dirty="0">
                <a:latin typeface="Arial" charset="0"/>
                <a:cs typeface="Arial" charset="0"/>
              </a:rPr>
              <a:t>vynásobíme obě strany rovnice stejným číslem různým od nuly,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sz="2400" dirty="0">
                <a:latin typeface="Arial" charset="0"/>
                <a:cs typeface="Arial" charset="0"/>
              </a:rPr>
              <a:t>vydělíme obě strany rovnice stejným číslem různým od nuly,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cs-CZ" sz="2400" dirty="0">
                <a:latin typeface="Arial" charset="0"/>
                <a:cs typeface="Arial" charset="0"/>
              </a:rPr>
              <a:t>zaměníme pravou stranu rovnice za levou,</a:t>
            </a:r>
          </a:p>
          <a:p>
            <a:pPr>
              <a:defRPr/>
            </a:pPr>
            <a:r>
              <a:rPr lang="cs-CZ" sz="2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cs-CZ" sz="2400" dirty="0">
                <a:latin typeface="Arial" charset="0"/>
                <a:cs typeface="Arial" charset="0"/>
              </a:rPr>
              <a:t>mají rovnice před úpravou i rovnice upravená </a:t>
            </a:r>
            <a:r>
              <a:rPr lang="cs-CZ" sz="2400" b="1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stejné </a:t>
            </a:r>
            <a:r>
              <a:rPr lang="cs-CZ" sz="2400" b="1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kořeny.</a:t>
            </a:r>
            <a:endParaRPr lang="cs-CZ" sz="2400" b="1" i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84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6869" name="TextovéPole 1"/>
          <p:cNvSpPr txBox="1">
            <a:spLocks noChangeArrowheads="1"/>
          </p:cNvSpPr>
          <p:nvPr/>
        </p:nvSpPr>
        <p:spPr bwMode="auto">
          <a:xfrm>
            <a:off x="776288" y="2565400"/>
            <a:ext cx="7396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cs-CZ" altLang="cs-CZ" sz="2400" b="1" i="1" u="sng">
                <a:solidFill>
                  <a:srgbClr val="FF0000"/>
                </a:solidFill>
              </a:rPr>
              <a:t>Jedno řešení: </a:t>
            </a:r>
            <a:r>
              <a:rPr lang="cs-CZ" altLang="cs-CZ" sz="2400"/>
              <a:t>jedná se o případ, kdy nám při řešení rovnice vyjde jedno konkrétní číslo:</a:t>
            </a:r>
          </a:p>
        </p:txBody>
      </p:sp>
      <p:sp>
        <p:nvSpPr>
          <p:cNvPr id="36870" name="Obdélník 2"/>
          <p:cNvSpPr>
            <a:spLocks noChangeArrowheads="1"/>
          </p:cNvSpPr>
          <p:nvPr/>
        </p:nvSpPr>
        <p:spPr bwMode="auto">
          <a:xfrm>
            <a:off x="509588" y="1444625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Při řešení rovnic se můžeme setkat se třemi možnými typy řešení:</a:t>
            </a:r>
          </a:p>
        </p:txBody>
      </p:sp>
      <p:sp>
        <p:nvSpPr>
          <p:cNvPr id="36871" name="TextovéPole 5"/>
          <p:cNvSpPr txBox="1">
            <a:spLocks noChangeArrowheads="1"/>
          </p:cNvSpPr>
          <p:nvPr/>
        </p:nvSpPr>
        <p:spPr bwMode="auto">
          <a:xfrm>
            <a:off x="1079500" y="404813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i="1" u="sng">
                <a:solidFill>
                  <a:srgbClr val="00B050"/>
                </a:solidFill>
                <a:latin typeface="Comic Sans MS" panose="030F0702030302020204" pitchFamily="66" charset="0"/>
              </a:rPr>
              <a:t>Typy řešení rovnic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700213" y="4149725"/>
            <a:ext cx="44656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/>
              <a:t>x – 5 = 12</a:t>
            </a:r>
          </a:p>
          <a:p>
            <a:pPr algn="ctr" eaLnBrk="1" hangingPunct="1"/>
            <a:r>
              <a:rPr lang="cs-CZ" altLang="cs-CZ" sz="2400"/>
              <a:t>         x – 5 = 12   /+ 5</a:t>
            </a:r>
          </a:p>
          <a:p>
            <a:pPr algn="ctr" eaLnBrk="1" hangingPunct="1"/>
            <a:r>
              <a:rPr lang="cs-CZ" altLang="cs-CZ" sz="2400"/>
              <a:t>x – 5 + 5 = 12 + 5</a:t>
            </a:r>
          </a:p>
          <a:p>
            <a:pPr algn="ctr" eaLnBrk="1" hangingPunct="1"/>
            <a:r>
              <a:rPr lang="cs-CZ" altLang="cs-CZ" sz="2400"/>
              <a:t>     </a:t>
            </a:r>
            <a:r>
              <a:rPr lang="cs-CZ" altLang="cs-CZ" sz="2400" u="sng">
                <a:solidFill>
                  <a:srgbClr val="FF0000"/>
                </a:solidFill>
              </a:rPr>
              <a:t>x = 17</a:t>
            </a:r>
          </a:p>
        </p:txBody>
      </p:sp>
      <p:pic>
        <p:nvPicPr>
          <p:cNvPr id="36873" name="Picture 9" descr="http://media1.webgarden.name/images/media1:5033585b85b07.jpg/smajl%C3%AD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202723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36869" grpId="0"/>
      <p:bldP spid="36870" grpId="0"/>
      <p:bldP spid="3687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7893" name="TextovéPole 1"/>
          <p:cNvSpPr txBox="1">
            <a:spLocks noChangeArrowheads="1"/>
          </p:cNvSpPr>
          <p:nvPr/>
        </p:nvSpPr>
        <p:spPr bwMode="auto">
          <a:xfrm>
            <a:off x="600075" y="1147763"/>
            <a:ext cx="72628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u="sng">
                <a:solidFill>
                  <a:srgbClr val="FF0000"/>
                </a:solidFill>
              </a:rPr>
              <a:t>b)</a:t>
            </a:r>
            <a:r>
              <a:rPr lang="cs-CZ" altLang="cs-CZ" sz="2400" i="1" u="sng">
                <a:solidFill>
                  <a:srgbClr val="FF0000"/>
                </a:solidFill>
              </a:rPr>
              <a:t>  </a:t>
            </a:r>
            <a:r>
              <a:rPr lang="cs-CZ" altLang="cs-CZ" sz="2400" b="1" i="1" u="sng">
                <a:solidFill>
                  <a:srgbClr val="FF0000"/>
                </a:solidFill>
              </a:rPr>
              <a:t>Nekonečně mnoho řešení: </a:t>
            </a:r>
            <a:r>
              <a:rPr lang="cs-CZ" altLang="cs-CZ" sz="2400"/>
              <a:t>jedná se o případ, kdy nám při řešení rovnice vyjde pravdivý zápis a neznámá se „ztratí = vyruší“ </a:t>
            </a:r>
            <a:r>
              <a:rPr lang="cs-CZ" altLang="cs-CZ" sz="2400">
                <a:sym typeface="Wingdings" panose="05000000000000000000" pitchFamily="2" charset="2"/>
              </a:rPr>
              <a:t>.</a:t>
            </a:r>
            <a:endParaRPr lang="cs-CZ" altLang="cs-CZ" sz="2400"/>
          </a:p>
        </p:txBody>
      </p:sp>
      <p:sp>
        <p:nvSpPr>
          <p:cNvPr id="37896" name="TextovéPole 5"/>
          <p:cNvSpPr txBox="1">
            <a:spLocks noChangeArrowheads="1"/>
          </p:cNvSpPr>
          <p:nvPr/>
        </p:nvSpPr>
        <p:spPr bwMode="auto">
          <a:xfrm>
            <a:off x="1079500" y="404813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i="1" u="sng">
                <a:solidFill>
                  <a:srgbClr val="00B050"/>
                </a:solidFill>
                <a:latin typeface="Comic Sans MS" panose="030F0702030302020204" pitchFamily="66" charset="0"/>
              </a:rPr>
              <a:t>Typy řešení rovnic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289175" y="2565400"/>
            <a:ext cx="429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/>
              <a:t>2.(x-1) +5 = 2x +3</a:t>
            </a:r>
          </a:p>
          <a:p>
            <a:pPr algn="ctr" eaLnBrk="1" hangingPunct="1"/>
            <a:r>
              <a:rPr lang="cs-CZ" altLang="cs-CZ" sz="2400"/>
              <a:t>         2x – 2 + 5 = 2x + 3  /-2x</a:t>
            </a:r>
          </a:p>
          <a:p>
            <a:pPr algn="ctr" eaLnBrk="1" hangingPunct="1"/>
            <a:r>
              <a:rPr lang="cs-CZ" altLang="cs-CZ" sz="2400"/>
              <a:t>       3 = 3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09588" y="4221163"/>
            <a:ext cx="68119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Nebo třeba: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	3.(x+1) - 2 = 3x - 1 </a:t>
            </a:r>
          </a:p>
          <a:p>
            <a:pPr eaLnBrk="1" hangingPunct="1"/>
            <a:r>
              <a:rPr lang="cs-CZ" altLang="cs-CZ" sz="2400"/>
              <a:t>	 3x + 3 - 2 = 3x + 1    / -3x + 1</a:t>
            </a:r>
          </a:p>
          <a:p>
            <a:pPr eaLnBrk="1" hangingPunct="1"/>
            <a:r>
              <a:rPr lang="cs-CZ" altLang="cs-CZ" sz="2400"/>
              <a:t>		    0 = 0</a:t>
            </a:r>
          </a:p>
        </p:txBody>
      </p:sp>
      <p:pic>
        <p:nvPicPr>
          <p:cNvPr id="37900" name="Picture 12" descr="http://media0.webgarden.name/images/media0:520e1c9abd672.png/smajl%C3%ADk%20jwdni%C4%8Dk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32213"/>
            <a:ext cx="228917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37893" grpId="0"/>
      <p:bldP spid="37896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7893" name="TextovéPole 1"/>
          <p:cNvSpPr txBox="1">
            <a:spLocks noChangeArrowheads="1"/>
          </p:cNvSpPr>
          <p:nvPr/>
        </p:nvSpPr>
        <p:spPr bwMode="auto">
          <a:xfrm>
            <a:off x="687388" y="1484313"/>
            <a:ext cx="6192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u="sng">
                <a:solidFill>
                  <a:srgbClr val="FF0000"/>
                </a:solidFill>
              </a:rPr>
              <a:t>c)  Žádné řešení: </a:t>
            </a:r>
            <a:r>
              <a:rPr lang="cs-CZ" altLang="cs-CZ" sz="2400"/>
              <a:t>jedná se o případ, kdy nám při řešení rovnice vyjde nepravdivý zápis a neznámá se vlastně „ztratí = vyruší“:</a:t>
            </a:r>
          </a:p>
        </p:txBody>
      </p:sp>
      <p:sp>
        <p:nvSpPr>
          <p:cNvPr id="37894" name="TextovéPole 2"/>
          <p:cNvSpPr txBox="1">
            <a:spLocks noChangeArrowheads="1"/>
          </p:cNvSpPr>
          <p:nvPr/>
        </p:nvSpPr>
        <p:spPr bwMode="auto">
          <a:xfrm>
            <a:off x="1476375" y="5613400"/>
            <a:ext cx="6202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/>
              <a:t>Podrobněji si tyto možnosti probereme příště a začneme opravdu počítat </a:t>
            </a:r>
            <a:r>
              <a:rPr lang="cs-CZ" altLang="cs-CZ" sz="2400" b="1" i="1">
                <a:sym typeface="Wingdings" panose="05000000000000000000" pitchFamily="2" charset="2"/>
              </a:rPr>
              <a:t>.</a:t>
            </a:r>
            <a:endParaRPr lang="cs-CZ" altLang="cs-CZ" sz="2400" b="1" i="1"/>
          </a:p>
        </p:txBody>
      </p:sp>
      <p:sp>
        <p:nvSpPr>
          <p:cNvPr id="37896" name="TextovéPole 5"/>
          <p:cNvSpPr txBox="1">
            <a:spLocks noChangeArrowheads="1"/>
          </p:cNvSpPr>
          <p:nvPr/>
        </p:nvSpPr>
        <p:spPr bwMode="auto">
          <a:xfrm>
            <a:off x="1079500" y="404813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i="1" u="sng">
                <a:solidFill>
                  <a:srgbClr val="00B050"/>
                </a:solidFill>
                <a:latin typeface="Comic Sans MS" panose="030F0702030302020204" pitchFamily="66" charset="0"/>
              </a:rPr>
              <a:t>Typy řešení rovnic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842963" y="3106738"/>
            <a:ext cx="429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/>
              <a:t>2.(x-1) +4 = 2x +3</a:t>
            </a:r>
          </a:p>
          <a:p>
            <a:pPr algn="ctr" eaLnBrk="1" hangingPunct="1"/>
            <a:r>
              <a:rPr lang="cs-CZ" altLang="cs-CZ" sz="2400"/>
              <a:t>         2x – 2 + 4 = 2x + 3  /-2x</a:t>
            </a:r>
          </a:p>
          <a:p>
            <a:pPr algn="ctr" eaLnBrk="1" hangingPunct="1"/>
            <a:r>
              <a:rPr lang="cs-CZ" altLang="cs-CZ" sz="2400"/>
              <a:t>       2 = 3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143250" y="3797300"/>
            <a:ext cx="539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54274" name="Picture 2" descr="http://home.zcu.cz/~lrohlik/skolnikronika/smajli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2508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7893" grpId="0"/>
      <p:bldP spid="37894" grpId="0"/>
      <p:bldP spid="37896" grpId="0"/>
      <p:bldP spid="1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593975"/>
            <a:ext cx="7991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552450"/>
            <a:ext cx="80772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Na konec si můžete vyzkoušet ještě složitější rovnice </a:t>
            </a:r>
            <a:br>
              <a:rPr lang="cs-CZ" altLang="cs-CZ" sz="2400" b="1"/>
            </a:br>
            <a:r>
              <a:rPr lang="cs-CZ" altLang="cs-CZ" sz="2400" b="1"/>
              <a:t>v interaktivním apletu na stránce pod následujícím odkazem.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8813" y="1673225"/>
            <a:ext cx="8077200" cy="6477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284C6A"/>
                </a:solidFill>
                <a:latin typeface="Trebuchet MS" panose="020B0603020202020204" pitchFamily="34" charset="0"/>
                <a:hlinkClick r:id="rId5"/>
              </a:rPr>
              <a:t>http://www.mathsisfun.com/algebra/add-subtract-balance.html</a:t>
            </a:r>
            <a:endParaRPr lang="cs-CZ" altLang="cs-CZ" sz="2000" b="1">
              <a:solidFill>
                <a:srgbClr val="284C6A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9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11" name="Picture 9" descr="http://www.brejle.net/wp-content/uploads/lou%C4%8Den%C3%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75013"/>
            <a:ext cx="23764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06413" y="18446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6000" b="1" smtClean="0">
                <a:solidFill>
                  <a:srgbClr val="00B050"/>
                </a:solidFill>
                <a:latin typeface="Comic Sans MS" panose="030F0702030302020204" pitchFamily="66" charset="0"/>
              </a:rPr>
              <a:t>Konec I. části</a:t>
            </a:r>
            <a:endParaRPr lang="fr-FR" altLang="cs-CZ" sz="6000" b="1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  <a:latin typeface="Comic Sans MS" panose="030F0702030302020204" pitchFamily="66" charset="0"/>
              </a:rPr>
              <a:t>Použité zdroje, inspirace</a:t>
            </a:r>
            <a:endParaRPr lang="fr-FR" altLang="cs-CZ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4213" y="1989138"/>
            <a:ext cx="7704137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cs-CZ" dirty="0">
                <a:latin typeface="Arial" charset="0"/>
                <a:cs typeface="+mn-cs"/>
                <a:hlinkClick r:id="rId4"/>
              </a:rPr>
              <a:t>http://dum.rvp.cz/materialy/linearni-rovnice-2.html</a:t>
            </a:r>
            <a:endParaRPr lang="cs-CZ" dirty="0">
              <a:latin typeface="Arial" charset="0"/>
              <a:cs typeface="+mn-cs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cs-CZ" dirty="0">
                <a:latin typeface="Arial" charset="0"/>
                <a:cs typeface="+mn-cs"/>
                <a:hlinkClick r:id="rId5"/>
              </a:rPr>
              <a:t>http://dum.rvp.cz/materialy/linearni-rovnice.html</a:t>
            </a:r>
            <a:endParaRPr lang="cs-CZ" dirty="0">
              <a:latin typeface="Arial" charset="0"/>
              <a:cs typeface="+mn-cs"/>
            </a:endParaRPr>
          </a:p>
          <a:p>
            <a:pPr fontAlgn="ctr">
              <a:defRPr/>
            </a:pPr>
            <a:r>
              <a:rPr lang="cs-CZ" dirty="0">
                <a:latin typeface="Arial" charset="0"/>
                <a:cs typeface="+mn-cs"/>
              </a:rPr>
              <a:t>3) </a:t>
            </a:r>
            <a:r>
              <a:rPr lang="cs-CZ" dirty="0">
                <a:latin typeface="Arial" charset="0"/>
                <a:cs typeface="+mn-cs"/>
                <a:hlinkClick r:id="rId6"/>
              </a:rPr>
              <a:t>www.zshorakhk.cz/vyuka/02_ekvivalentni_upravy_</a:t>
            </a:r>
            <a:r>
              <a:rPr lang="cs-CZ" b="1" dirty="0">
                <a:latin typeface="Arial" charset="0"/>
                <a:cs typeface="+mn-cs"/>
                <a:hlinkClick r:id="rId6"/>
              </a:rPr>
              <a:t>rovnic</a:t>
            </a:r>
            <a:r>
              <a:rPr lang="cs-CZ" dirty="0">
                <a:latin typeface="Arial" charset="0"/>
                <a:cs typeface="+mn-cs"/>
                <a:hlinkClick r:id="rId6"/>
              </a:rPr>
              <a:t>.pps</a:t>
            </a:r>
            <a:endParaRPr lang="cs-CZ" dirty="0">
              <a:latin typeface="Arial" charset="0"/>
              <a:cs typeface="+mn-cs"/>
            </a:endParaRPr>
          </a:p>
          <a:p>
            <a:pPr fontAlgn="ctr">
              <a:defRPr/>
            </a:pPr>
            <a:r>
              <a:rPr lang="cs-CZ" dirty="0">
                <a:latin typeface="Arial" charset="0"/>
                <a:cs typeface="+mn-cs"/>
              </a:rPr>
              <a:t>4) </a:t>
            </a:r>
            <a:r>
              <a:rPr lang="cs-CZ" dirty="0">
                <a:latin typeface="Arial" charset="0"/>
                <a:cs typeface="+mn-cs"/>
                <a:hlinkClick r:id="rId7"/>
              </a:rPr>
              <a:t>www.moderniskola.info/1/8/MAT/</a:t>
            </a:r>
            <a:r>
              <a:rPr lang="cs-CZ" b="1" dirty="0">
                <a:latin typeface="Arial" charset="0"/>
                <a:cs typeface="+mn-cs"/>
                <a:hlinkClick r:id="rId7"/>
              </a:rPr>
              <a:t>linearni</a:t>
            </a:r>
            <a:r>
              <a:rPr lang="cs-CZ" dirty="0">
                <a:latin typeface="Arial" charset="0"/>
                <a:cs typeface="+mn-cs"/>
                <a:hlinkClick r:id="rId7"/>
              </a:rPr>
              <a:t>_</a:t>
            </a:r>
            <a:r>
              <a:rPr lang="cs-CZ" b="1" dirty="0">
                <a:latin typeface="Arial" charset="0"/>
                <a:cs typeface="+mn-cs"/>
                <a:hlinkClick r:id="rId7"/>
              </a:rPr>
              <a:t>rovnice</a:t>
            </a:r>
            <a:r>
              <a:rPr lang="cs-CZ" dirty="0">
                <a:latin typeface="Arial" charset="0"/>
                <a:cs typeface="+mn-cs"/>
                <a:hlinkClick r:id="rId7"/>
              </a:rPr>
              <a:t>.</a:t>
            </a:r>
            <a:r>
              <a:rPr lang="cs-CZ" b="1" dirty="0">
                <a:latin typeface="Arial" charset="0"/>
                <a:cs typeface="+mn-cs"/>
                <a:hlinkClick r:id="rId7"/>
              </a:rPr>
              <a:t>ppt</a:t>
            </a:r>
            <a:endParaRPr lang="cs-CZ" b="1" dirty="0">
              <a:latin typeface="Arial" charset="0"/>
              <a:cs typeface="+mn-cs"/>
            </a:endParaRPr>
          </a:p>
          <a:p>
            <a:pPr marL="342900" indent="-342900" fontAlgn="ctr">
              <a:buFontTx/>
              <a:buAutoNum type="arabicParenR" startAt="5"/>
              <a:defRPr/>
            </a:pPr>
            <a:r>
              <a:rPr lang="cs-CZ" b="1" dirty="0">
                <a:latin typeface="Arial" charset="0"/>
                <a:cs typeface="+mn-cs"/>
              </a:rPr>
              <a:t>…..</a:t>
            </a:r>
          </a:p>
          <a:p>
            <a:pPr marL="342900" indent="-342900" fontAlgn="ctr">
              <a:buFontTx/>
              <a:buAutoNum type="arabicParenR" startAt="5"/>
              <a:defRPr/>
            </a:pPr>
            <a:endParaRPr lang="cs-CZ" b="1" dirty="0">
              <a:latin typeface="Arial" charset="0"/>
              <a:cs typeface="+mn-cs"/>
            </a:endParaRPr>
          </a:p>
          <a:p>
            <a:pPr fontAlgn="ctr">
              <a:defRPr/>
            </a:pPr>
            <a:endParaRPr lang="cs-CZ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+mn-cs"/>
              </a:rPr>
              <a:t/>
            </a:r>
            <a:br>
              <a:rPr lang="cs-CZ" dirty="0">
                <a:latin typeface="Arial" charset="0"/>
                <a:cs typeface="+mn-cs"/>
              </a:rPr>
            </a:br>
            <a:endParaRPr lang="cs-CZ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+mn-cs"/>
              </a:rPr>
              <a:t/>
            </a:r>
            <a:br>
              <a:rPr lang="cs-CZ" dirty="0">
                <a:latin typeface="Arial" charset="0"/>
                <a:cs typeface="+mn-cs"/>
              </a:rPr>
            </a:b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41991" name="TextovéPole 5"/>
          <p:cNvSpPr txBox="1">
            <a:spLocks noChangeArrowheads="1"/>
          </p:cNvSpPr>
          <p:nvPr/>
        </p:nvSpPr>
        <p:spPr bwMode="auto">
          <a:xfrm>
            <a:off x="684213" y="4468813"/>
            <a:ext cx="8035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>
                <a:latin typeface="Comic Sans MS" panose="030F0702030302020204" pitchFamily="66" charset="0"/>
              </a:rPr>
              <a:t>Autorům uvedených i neuvedených DUMů patří dík za inspiraci, nápady i provedení jejich vlastních prací.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71713" y="115888"/>
            <a:ext cx="6543675" cy="774700"/>
          </a:xfrm>
        </p:spPr>
        <p:txBody>
          <a:bodyPr/>
          <a:lstStyle/>
          <a:p>
            <a:pPr algn="l" eaLnBrk="1" hangingPunct="1"/>
            <a:r>
              <a:rPr lang="cs-CZ" altLang="cs-CZ" sz="4000" b="1" i="1" u="sng" smtClean="0">
                <a:solidFill>
                  <a:srgbClr val="00B050"/>
                </a:solidFill>
                <a:latin typeface="Comic Sans MS" panose="030F0702030302020204" pitchFamily="66" charset="0"/>
              </a:rPr>
              <a:t>Čemu říkáme rovnice?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550" y="1196975"/>
            <a:ext cx="75739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/>
              <a:t>Rovnice je zápis rovnosti dvou výrazů, ve kterém máme najít neznámé číslo (</a:t>
            </a:r>
            <a:r>
              <a:rPr lang="cs-CZ" altLang="cs-CZ" sz="2400" b="1" i="1">
                <a:solidFill>
                  <a:srgbClr val="FF0000"/>
                </a:solidFill>
              </a:rPr>
              <a:t>neznámou</a:t>
            </a:r>
            <a:r>
              <a:rPr lang="cs-CZ" altLang="cs-CZ" sz="2400"/>
              <a:t>) tak, aby po jeho dosazení za proměnnou daná rovnost platila.</a:t>
            </a:r>
          </a:p>
          <a:p>
            <a:pPr algn="ctr" eaLnBrk="1" hangingPunct="1"/>
            <a:r>
              <a:rPr lang="cs-CZ" altLang="cs-CZ" sz="2400"/>
              <a:t> </a:t>
            </a:r>
            <a:br>
              <a:rPr lang="cs-CZ" altLang="cs-CZ" sz="2400"/>
            </a:br>
            <a:r>
              <a:rPr lang="cs-CZ" altLang="cs-CZ" sz="2400"/>
              <a:t>Existuje-li takové číslo, nazývá se </a:t>
            </a:r>
            <a:r>
              <a:rPr lang="cs-CZ" altLang="cs-CZ" sz="2400" b="1" i="1">
                <a:solidFill>
                  <a:srgbClr val="FF0000"/>
                </a:solidFill>
              </a:rPr>
              <a:t>řešení</a:t>
            </a:r>
            <a:r>
              <a:rPr lang="cs-CZ" altLang="cs-CZ" sz="2400"/>
              <a:t> nebo také </a:t>
            </a:r>
            <a:r>
              <a:rPr lang="cs-CZ" altLang="cs-CZ" sz="2400" b="1" i="1">
                <a:solidFill>
                  <a:srgbClr val="FF0000"/>
                </a:solidFill>
              </a:rPr>
              <a:t>kořen rovnice</a:t>
            </a:r>
            <a:r>
              <a:rPr lang="cs-CZ" altLang="cs-CZ" sz="2400"/>
              <a:t>.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252413" y="5229225"/>
            <a:ext cx="2549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 u="sng"/>
              <a:t>Příklady rovnic:</a:t>
            </a:r>
          </a:p>
        </p:txBody>
      </p:sp>
      <p:pic>
        <p:nvPicPr>
          <p:cNvPr id="6" name="Picture 40" descr="the_1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860800"/>
            <a:ext cx="1225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971550" y="3860800"/>
            <a:ext cx="619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 u="sng">
                <a:solidFill>
                  <a:srgbClr val="FF0000"/>
                </a:solidFill>
              </a:rPr>
              <a:t>Lineární rovnice</a:t>
            </a:r>
            <a:r>
              <a:rPr lang="cs-CZ" altLang="cs-CZ" sz="2400"/>
              <a:t>  je taková rovnice, která má ve  svém „základním“ tvaru neznámou pouze v prvním stupni ( x</a:t>
            </a:r>
            <a:r>
              <a:rPr lang="cs-CZ" altLang="cs-CZ" sz="2400" baseline="30000"/>
              <a:t>1</a:t>
            </a:r>
            <a:r>
              <a:rPr lang="cs-CZ" altLang="cs-CZ" sz="2400"/>
              <a:t> = x)</a:t>
            </a:r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9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536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3203575" y="5237163"/>
            <a:ext cx="239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7x – 5 = 2x + 25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731963" y="594995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8 . ( 3x – 2 ) – 9x = 5 . ( 4 + 3x ) + 12x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/>
      <p:bldP spid="3" grpId="0"/>
      <p:bldP spid="2" grpId="0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81538" y="2098675"/>
            <a:ext cx="30956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latin typeface="Trebuchet MS" panose="020B0603020202020204" pitchFamily="34" charset="0"/>
              </a:rPr>
              <a:t>6</a:t>
            </a:r>
            <a:br>
              <a:rPr lang="cs-CZ" altLang="cs-CZ" sz="2400">
                <a:latin typeface="Trebuchet MS" panose="020B0603020202020204" pitchFamily="34" charset="0"/>
              </a:rPr>
            </a:br>
            <a:r>
              <a:rPr lang="cs-CZ" altLang="cs-CZ" sz="800">
                <a:solidFill>
                  <a:srgbClr val="284C6A"/>
                </a:solidFill>
                <a:latin typeface="Trebuchet MS" panose="020B0603020202020204" pitchFamily="34" charset="0"/>
              </a:rPr>
              <a:t/>
            </a:r>
            <a:br>
              <a:rPr lang="cs-CZ" altLang="cs-CZ" sz="800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Pravá strana rovnice</a:t>
            </a:r>
            <a:b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P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23963" y="2054225"/>
            <a:ext cx="29527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2400" b="1">
                <a:latin typeface="Trebuchet MS" panose="020B0603020202020204" pitchFamily="34" charset="0"/>
              </a:rPr>
              <a:t>x + 2</a:t>
            </a:r>
            <a:r>
              <a:rPr lang="cs-CZ" altLang="cs-CZ" sz="2400">
                <a:latin typeface="Trebuchet MS" panose="020B0603020202020204" pitchFamily="34" charset="0"/>
              </a:rPr>
              <a:t> </a:t>
            </a:r>
            <a:br>
              <a:rPr lang="cs-CZ" altLang="cs-CZ" sz="2400">
                <a:latin typeface="Trebuchet MS" panose="020B0603020202020204" pitchFamily="34" charset="0"/>
              </a:rPr>
            </a:br>
            <a:r>
              <a:rPr lang="cs-CZ" altLang="cs-CZ" sz="800">
                <a:solidFill>
                  <a:srgbClr val="284C6A"/>
                </a:solidFill>
                <a:latin typeface="Trebuchet MS" panose="020B0603020202020204" pitchFamily="34" charset="0"/>
              </a:rPr>
              <a:t/>
            </a:r>
            <a:br>
              <a:rPr lang="cs-CZ" altLang="cs-CZ" sz="800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Levá strana rovnice</a:t>
            </a:r>
            <a:b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L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105275" y="2011363"/>
            <a:ext cx="6477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latin typeface="Trebuchet MS" panose="020B0603020202020204" pitchFamily="34" charset="0"/>
              </a:rPr>
              <a:t>=</a:t>
            </a:r>
            <a:br>
              <a:rPr lang="cs-CZ" altLang="cs-CZ" sz="2400" b="1">
                <a:latin typeface="Trebuchet MS" panose="020B0603020202020204" pitchFamily="34" charset="0"/>
              </a:rPr>
            </a:br>
            <a:r>
              <a:rPr lang="cs-CZ" altLang="cs-CZ" sz="800">
                <a:solidFill>
                  <a:srgbClr val="284C6A"/>
                </a:solidFill>
                <a:latin typeface="Trebuchet MS" panose="020B0603020202020204" pitchFamily="34" charset="0"/>
              </a:rPr>
              <a:t/>
            </a:r>
            <a:br>
              <a:rPr lang="cs-CZ" altLang="cs-CZ" sz="800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=</a:t>
            </a:r>
            <a:b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</a:br>
            <a:r>
              <a:rPr lang="cs-CZ" altLang="cs-CZ" sz="2400">
                <a:solidFill>
                  <a:srgbClr val="284C6A"/>
                </a:solidFill>
                <a:latin typeface="Trebuchet MS" panose="020B0603020202020204" pitchFamily="34" charset="0"/>
              </a:rPr>
              <a:t>=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809875" y="1825625"/>
            <a:ext cx="2447925" cy="8207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V="1">
            <a:off x="5472113" y="2270125"/>
            <a:ext cx="8636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608763" y="2068513"/>
            <a:ext cx="9350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  <a:latin typeface="Trebuchet MS" panose="020B0603020202020204" pitchFamily="34" charset="0"/>
              </a:rPr>
              <a:t>6 = 6</a:t>
            </a:r>
          </a:p>
        </p:txBody>
      </p:sp>
      <p:grpSp>
        <p:nvGrpSpPr>
          <p:cNvPr id="18" name="Skupina 17"/>
          <p:cNvGrpSpPr>
            <a:grpSpLocks/>
          </p:cNvGrpSpPr>
          <p:nvPr/>
        </p:nvGrpSpPr>
        <p:grpSpPr bwMode="auto">
          <a:xfrm>
            <a:off x="3213100" y="1744663"/>
            <a:ext cx="504825" cy="741362"/>
            <a:chOff x="3213099" y="1744807"/>
            <a:chExt cx="504825" cy="741219"/>
          </a:xfrm>
        </p:grpSpPr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 flipV="1">
              <a:off x="3213099" y="2097088"/>
              <a:ext cx="504825" cy="3889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3286123" y="1744807"/>
              <a:ext cx="358775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cs-CZ" altLang="cs-CZ" sz="24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4</a:t>
              </a: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502150" y="4503738"/>
            <a:ext cx="3587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2800" b="1">
                <a:solidFill>
                  <a:srgbClr val="00B050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73088" y="3382963"/>
            <a:ext cx="79216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</a:rPr>
              <a:t>Nyní hledáme takové číslo, které můžeme dosadit do našeho příkladu za proměnnou, aby nastala rovnost …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65300" y="4575175"/>
            <a:ext cx="34004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2400" b="1" i="1">
                <a:solidFill>
                  <a:srgbClr val="FF0000"/>
                </a:solidFill>
              </a:rPr>
              <a:t>Řešením je číslo   </a:t>
            </a:r>
            <a:r>
              <a:rPr lang="cs-CZ" altLang="cs-CZ" sz="2400" b="1" i="1">
                <a:solidFill>
                  <a:srgbClr val="00B050"/>
                </a:solidFill>
              </a:rPr>
              <a:t> </a:t>
            </a:r>
            <a:r>
              <a:rPr lang="cs-CZ" altLang="cs-CZ" sz="2400" b="1" i="1">
                <a:solidFill>
                  <a:srgbClr val="FF0000"/>
                </a:solidFill>
              </a:rPr>
              <a:t>   . 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618163" y="4575175"/>
            <a:ext cx="2735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2400" b="1" i="1">
                <a:solidFill>
                  <a:srgbClr val="FF0000"/>
                </a:solidFill>
              </a:rPr>
              <a:t>Zapíšeme:   x = 4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73088" y="5445125"/>
            <a:ext cx="77771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400" i="1">
                <a:solidFill>
                  <a:srgbClr val="284C6A"/>
                </a:solidFill>
              </a:rPr>
              <a:t>Vypadá to jednoduše! Ale … nás čekají daleko složitější rovnice a při jejich řešení nám musí pomoci takzvané         </a:t>
            </a:r>
            <a:r>
              <a:rPr lang="cs-CZ" altLang="cs-CZ" sz="2400" b="1" i="1" u="sng">
                <a:solidFill>
                  <a:srgbClr val="00B050"/>
                </a:solidFill>
              </a:rPr>
              <a:t>ekvivalentní úpravy</a:t>
            </a:r>
            <a:r>
              <a:rPr lang="cs-CZ" altLang="cs-CZ" sz="2400" i="1">
                <a:solidFill>
                  <a:srgbClr val="284C6A"/>
                </a:solidFill>
              </a:rPr>
              <a:t>.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1047750" y="217488"/>
            <a:ext cx="565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b="1" i="1" u="sng">
                <a:solidFill>
                  <a:srgbClr val="00B050"/>
                </a:solidFill>
                <a:latin typeface="Comic Sans MS" panose="030F0702030302020204" pitchFamily="66" charset="0"/>
              </a:rPr>
              <a:t>Jednoduchý příklad:</a:t>
            </a:r>
          </a:p>
        </p:txBody>
      </p:sp>
      <p:sp>
        <p:nvSpPr>
          <p:cNvPr id="16399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2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2075" y="6364288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116013" y="25400"/>
            <a:ext cx="7848600" cy="792163"/>
          </a:xfrm>
        </p:spPr>
        <p:txBody>
          <a:bodyPr/>
          <a:lstStyle/>
          <a:p>
            <a:pPr algn="l" eaLnBrk="1" hangingPunct="1"/>
            <a:r>
              <a:rPr lang="cs-CZ" altLang="cs-CZ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Kontrola výpočtu - zkouška</a:t>
            </a:r>
            <a:endParaRPr lang="fr-FR" altLang="cs-CZ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54050" y="1052513"/>
            <a:ext cx="79930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Kořen rovnice jsme určili … , po jeho dosazení za neznámou do levé i pravé strany zadání rovnice zjistíme, zda nastane rovnost</a:t>
            </a:r>
            <a:r>
              <a:rPr lang="cs-CZ" altLang="cs-CZ" sz="2400">
                <a:solidFill>
                  <a:srgbClr val="284C6A"/>
                </a:solidFill>
              </a:rPr>
              <a:t>. </a:t>
            </a:r>
            <a:r>
              <a:rPr lang="cs-CZ" altLang="cs-CZ" sz="2400" b="1" i="1">
                <a:solidFill>
                  <a:srgbClr val="FF0000"/>
                </a:solidFill>
              </a:rPr>
              <a:t>Říkáme, že provádíme zkoušku.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2708275"/>
            <a:ext cx="837723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 u="sng">
                <a:solidFill>
                  <a:srgbClr val="284C6A"/>
                </a:solidFill>
              </a:rPr>
              <a:t> </a:t>
            </a:r>
            <a:r>
              <a:rPr lang="cs-CZ" altLang="cs-CZ" sz="2400" i="1" u="sng"/>
              <a:t>Příklad: </a:t>
            </a:r>
            <a:r>
              <a:rPr lang="cs-CZ" altLang="cs-CZ" sz="2400"/>
              <a:t>Řešením rovnice  5x - 7 = 4x + 3 je x=10. </a:t>
            </a:r>
          </a:p>
          <a:p>
            <a:pPr algn="ctr" eaLnBrk="1" hangingPunct="1"/>
            <a:r>
              <a:rPr lang="cs-CZ" altLang="cs-CZ" sz="2400" i="1"/>
              <a:t>(</a:t>
            </a:r>
            <a:r>
              <a:rPr lang="cs-CZ" altLang="cs-CZ" sz="2000" i="1"/>
              <a:t>V tuto chvíli není podstatné, jak jsme na to přišli.)</a:t>
            </a:r>
          </a:p>
          <a:p>
            <a:pPr algn="ctr" eaLnBrk="1" hangingPunct="1"/>
            <a:r>
              <a:rPr lang="cs-CZ" altLang="cs-CZ" sz="2400" i="1"/>
              <a:t> </a:t>
            </a:r>
            <a:r>
              <a:rPr lang="cs-CZ" altLang="cs-CZ" sz="2400"/>
              <a:t>Naučíme se provádět zkoušku.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8313" y="4149725"/>
            <a:ext cx="38163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Zk: L = 5x – 7 = 5.10 – 7 =</a:t>
            </a:r>
            <a:br>
              <a:rPr lang="cs-CZ" altLang="cs-CZ" sz="2400"/>
            </a:br>
            <a:r>
              <a:rPr lang="cs-CZ" altLang="cs-CZ" sz="2400"/>
              <a:t>         = 50 – 7 = 43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2763" y="4821238"/>
            <a:ext cx="377190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284C6A"/>
                </a:solidFill>
                <a:latin typeface="Trebuchet MS" panose="020B0603020202020204" pitchFamily="34" charset="0"/>
              </a:rPr>
              <a:t>     </a:t>
            </a:r>
            <a:r>
              <a:rPr lang="cs-CZ" altLang="cs-CZ" sz="2400"/>
              <a:t>P = 4x + 3 = 4.10 + 3 =</a:t>
            </a:r>
            <a:br>
              <a:rPr lang="cs-CZ" altLang="cs-CZ" sz="2400"/>
            </a:br>
            <a:r>
              <a:rPr lang="cs-CZ" altLang="cs-CZ" sz="2400"/>
              <a:t>        = 40 + 3 = 43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58888" y="5932488"/>
            <a:ext cx="32400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284C6A"/>
                </a:solidFill>
              </a:rPr>
              <a:t>     </a:t>
            </a:r>
            <a:r>
              <a:rPr lang="cs-CZ" altLang="cs-CZ" sz="2400" b="1"/>
              <a:t>L = P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549900" y="4300538"/>
            <a:ext cx="3097213" cy="2124075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/>
              <a:t>Nebo i takto:</a:t>
            </a:r>
          </a:p>
          <a:p>
            <a:pPr algn="ctr" eaLnBrk="1" hangingPunct="1"/>
            <a:r>
              <a:rPr lang="cs-CZ" altLang="cs-CZ" sz="2200"/>
              <a:t>5 . 10 – 7 = 4 . 10 + 3</a:t>
            </a:r>
          </a:p>
          <a:p>
            <a:pPr algn="ctr" eaLnBrk="1" hangingPunct="1"/>
            <a:r>
              <a:rPr lang="cs-CZ" altLang="cs-CZ" sz="2200"/>
              <a:t>50 – 7 = 40 + 3</a:t>
            </a:r>
          </a:p>
          <a:p>
            <a:pPr algn="ctr" eaLnBrk="1" hangingPunct="1"/>
            <a:r>
              <a:rPr lang="cs-CZ" altLang="cs-CZ" sz="2200"/>
              <a:t>43 = 43</a:t>
            </a:r>
          </a:p>
          <a:p>
            <a:pPr algn="ctr" eaLnBrk="1" hangingPunct="1"/>
            <a:endParaRPr lang="cs-CZ" altLang="cs-CZ" sz="2200"/>
          </a:p>
          <a:p>
            <a:pPr algn="ctr" eaLnBrk="1" hangingPunct="1"/>
            <a:r>
              <a:rPr lang="cs-CZ" altLang="cs-CZ" sz="2200"/>
              <a:t>L = P</a:t>
            </a:r>
          </a:p>
        </p:txBody>
      </p:sp>
      <p:sp>
        <p:nvSpPr>
          <p:cNvPr id="1741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5" grpId="0"/>
      <p:bldP spid="6" grpId="0"/>
      <p:bldP spid="7" grpId="0"/>
      <p:bldP spid="8" grpId="0"/>
      <p:bldP spid="3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335838" cy="792162"/>
          </a:xfrm>
        </p:spPr>
        <p:txBody>
          <a:bodyPr/>
          <a:lstStyle/>
          <a:p>
            <a:pPr algn="l" eaLnBrk="1" hangingPunct="1"/>
            <a:r>
              <a:rPr lang="cs-CZ" altLang="cs-CZ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Ekvivalentní úpravy rovnic</a:t>
            </a:r>
            <a:endParaRPr lang="fr-FR" altLang="cs-CZ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6238" y="1268413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u="sng">
                <a:solidFill>
                  <a:srgbClr val="284C6A"/>
                </a:solidFill>
              </a:rPr>
              <a:t>Ekvivalentní</a:t>
            </a:r>
            <a:r>
              <a:rPr lang="cs-CZ" altLang="cs-CZ" sz="2400">
                <a:solidFill>
                  <a:srgbClr val="284C6A"/>
                </a:solidFill>
              </a:rPr>
              <a:t> = rovnocenný, stejný, se stejným účinkem, se stejnou platností.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7088" y="2636838"/>
            <a:ext cx="7883525" cy="91440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</a:rPr>
              <a:t>Ekvivalentní úprava je úprava, při které rovnice původní i upravená rovnice mají stejné </a:t>
            </a:r>
            <a:r>
              <a:rPr lang="cs-CZ" altLang="cs-CZ" sz="2400" b="1" i="1" u="sng">
                <a:solidFill>
                  <a:srgbClr val="FF0000"/>
                </a:solidFill>
              </a:rPr>
              <a:t>kořeny (řešení)</a:t>
            </a:r>
            <a:r>
              <a:rPr lang="cs-CZ" altLang="cs-CZ" sz="2400">
                <a:solidFill>
                  <a:srgbClr val="284C6A"/>
                </a:solidFill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2775" y="4292600"/>
            <a:ext cx="5237163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>
                <a:solidFill>
                  <a:srgbClr val="284C6A"/>
                </a:solidFill>
              </a:rPr>
              <a:t>Jinak řečeno </a:t>
            </a:r>
            <a:r>
              <a:rPr lang="cs-CZ" altLang="cs-CZ" sz="2400" i="1">
                <a:solidFill>
                  <a:srgbClr val="284C6A"/>
                </a:solidFill>
                <a:sym typeface="Wingdings" panose="05000000000000000000" pitchFamily="2" charset="2"/>
              </a:rPr>
              <a:t> </a:t>
            </a:r>
            <a:r>
              <a:rPr lang="cs-CZ" altLang="cs-CZ" sz="2400" i="1">
                <a:solidFill>
                  <a:srgbClr val="284C6A"/>
                </a:solidFill>
              </a:rPr>
              <a:t>Změní se</a:t>
            </a:r>
          </a:p>
          <a:p>
            <a:pPr eaLnBrk="1" hangingPunct="1"/>
            <a:r>
              <a:rPr lang="cs-CZ" altLang="cs-CZ" sz="2400" i="1">
                <a:solidFill>
                  <a:srgbClr val="284C6A"/>
                </a:solidFill>
              </a:rPr>
              <a:t>matematický zápis rovnice, </a:t>
            </a:r>
          </a:p>
          <a:p>
            <a:pPr eaLnBrk="1" hangingPunct="1"/>
            <a:r>
              <a:rPr lang="cs-CZ" altLang="cs-CZ" sz="2400" i="1">
                <a:solidFill>
                  <a:srgbClr val="284C6A"/>
                </a:solidFill>
              </a:rPr>
              <a:t>nikoli však rovnost stran a řešení. </a:t>
            </a:r>
          </a:p>
        </p:txBody>
      </p:sp>
      <p:pic>
        <p:nvPicPr>
          <p:cNvPr id="17410" name="Picture 2" descr="http://clil.nidv.cz/images/p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8288"/>
            <a:ext cx="27162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9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/>
      <p:bldP spid="4" grpId="0" animBg="1"/>
      <p:bldP spid="5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335838" cy="792162"/>
          </a:xfrm>
        </p:spPr>
        <p:txBody>
          <a:bodyPr/>
          <a:lstStyle/>
          <a:p>
            <a:pPr algn="l" eaLnBrk="1" hangingPunct="1"/>
            <a:r>
              <a:rPr lang="cs-CZ" altLang="cs-CZ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Ekvivalentní úpravy rovnic</a:t>
            </a:r>
            <a:endParaRPr lang="fr-FR" altLang="cs-CZ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487488" y="1557338"/>
            <a:ext cx="6407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284C6A"/>
                </a:solidFill>
              </a:rPr>
              <a:t>Rovnost dvou stran rovnice můžeme přirovnat </a:t>
            </a:r>
          </a:p>
          <a:p>
            <a:pPr eaLnBrk="1" hangingPunct="1"/>
            <a:r>
              <a:rPr lang="cs-CZ" altLang="cs-CZ" sz="2400">
                <a:solidFill>
                  <a:srgbClr val="284C6A"/>
                </a:solidFill>
              </a:rPr>
              <a:t>k rovnováze na váhách.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27038" y="3109913"/>
            <a:ext cx="60118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200" i="1">
                <a:solidFill>
                  <a:srgbClr val="284C6A"/>
                </a:solidFill>
              </a:rPr>
              <a:t>Klikněte na obrázek vah a na otevřené stránce naskládejte na obě misky vah příslušné počty cihliček dle zadání rovnice. Provedete-li to správně, nastane rovnováha. Pak zkuste libovolně přidávat či odebírat z obou mističek vah další cihličky a zjistěte, kdy nastává opět rovnováha.</a:t>
            </a:r>
          </a:p>
          <a:p>
            <a:pPr algn="just" eaLnBrk="1" hangingPunct="1"/>
            <a:r>
              <a:rPr lang="cs-CZ" altLang="cs-CZ" sz="2200" i="1">
                <a:solidFill>
                  <a:srgbClr val="284C6A"/>
                </a:solidFill>
              </a:rPr>
              <a:t>Odebíráním stejných cihliček můžete dojít i k řešení rovnice … </a:t>
            </a:r>
          </a:p>
        </p:txBody>
      </p:sp>
      <p:pic>
        <p:nvPicPr>
          <p:cNvPr id="5" name="Picture 6" descr="http://u.jimdo.com/www31/o/s5e6122f5d5da7197/img/ibdd622c8a88cc905/1378547352/std/imag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364490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987675" y="6210300"/>
            <a:ext cx="533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FF0000"/>
                </a:solidFill>
              </a:rPr>
              <a:t>Webový applet nevypínej – bude se hodit </a:t>
            </a:r>
            <a:r>
              <a:rPr lang="cs-CZ" altLang="cs-CZ" sz="200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altLang="cs-CZ" sz="20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43663"/>
            <a:ext cx="431800" cy="358775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9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92275" y="25400"/>
            <a:ext cx="6543675" cy="792163"/>
          </a:xfrm>
        </p:spPr>
        <p:txBody>
          <a:bodyPr/>
          <a:lstStyle/>
          <a:p>
            <a:pPr algn="l" eaLnBrk="1" hangingPunct="1"/>
            <a:r>
              <a:rPr lang="cs-CZ" altLang="cs-CZ" b="1" i="1" u="sng" smtClean="0">
                <a:solidFill>
                  <a:srgbClr val="80A331"/>
                </a:solidFill>
                <a:latin typeface="Comic Sans MS" panose="030F0702030302020204" pitchFamily="66" charset="0"/>
              </a:rPr>
              <a:t>1. Ekvivalentní úprava</a:t>
            </a:r>
            <a:endParaRPr lang="fr-FR" altLang="cs-CZ" b="1" i="1" u="sng" smtClean="0">
              <a:solidFill>
                <a:srgbClr val="80A33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6" descr="http://u.jimdo.com/www31/o/s5e6122f5d5da7197/img/ibdd622c8a88cc905/1378547352/std/imag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381125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92163" y="4365625"/>
            <a:ext cx="741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FF0000"/>
                </a:solidFill>
              </a:rPr>
              <a:t>a) Rovnováha opět nastává, když na obě misky vah přidáme stejný počet odpovídajících kostiček</a:t>
            </a:r>
            <a:r>
              <a:rPr lang="cs-CZ" altLang="cs-CZ" sz="2000">
                <a:solidFill>
                  <a:srgbClr val="284C6A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11213" y="5516563"/>
            <a:ext cx="741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FF0000"/>
                </a:solidFill>
              </a:rPr>
              <a:t>b) Obdobně nastává  rovnováha, když z obou misek vah odebereme stejný počet odpovídajících kostiček.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539750" y="992188"/>
            <a:ext cx="6911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Opět se vrátíme k našim vahám (pokud jsi je vypnul, klikni na obrázek).  Váhy uvedeme do rovnováhy a postupně budeme přidávat (odebírat) kostičky  - jedno zda </a:t>
            </a:r>
            <a:r>
              <a:rPr lang="cs-CZ" altLang="cs-CZ" sz="2400" b="1" u="sng"/>
              <a:t>x </a:t>
            </a:r>
            <a:r>
              <a:rPr lang="cs-CZ" altLang="cs-CZ" sz="2400"/>
              <a:t>nebo </a:t>
            </a:r>
            <a:r>
              <a:rPr lang="cs-CZ" altLang="cs-CZ" sz="2400" b="1" u="sng"/>
              <a:t>1</a:t>
            </a:r>
            <a:r>
              <a:rPr lang="cs-CZ" altLang="cs-CZ" sz="2400"/>
              <a:t>, z jedné strany. Co musíme udělat na levé straně, aby nastala rovnováha?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95288" y="3530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i="1" u="sng"/>
              <a:t>Řešení:</a:t>
            </a:r>
          </a:p>
        </p:txBody>
      </p:sp>
      <p:sp>
        <p:nvSpPr>
          <p:cNvPr id="20488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72238"/>
            <a:ext cx="431800" cy="330200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5" grpId="0"/>
      <p:bldP spid="2" grpId="0"/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703263" y="441325"/>
            <a:ext cx="85693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Podobné je to i s rovnicemi. Jen nepřidáváme a neubíráme kostičky na misky vah, ale přidáváme (přičítáme) nebo ubíráme (odečítáme) stejná čísla nebo výrazy od obou stran rovnice. 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739775" y="2492375"/>
            <a:ext cx="7632700" cy="15684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Jestliže k oběma stranám rovnice přičteme stejné číslo (výraz – jednočlen, mnohočlen), kořen rovnice se nezmění.</a:t>
            </a:r>
          </a:p>
        </p:txBody>
      </p:sp>
      <p:sp>
        <p:nvSpPr>
          <p:cNvPr id="21508" name="Text Box 17"/>
          <p:cNvSpPr txBox="1">
            <a:spLocks noChangeArrowheads="1"/>
          </p:cNvSpPr>
          <p:nvPr/>
        </p:nvSpPr>
        <p:spPr bwMode="auto">
          <a:xfrm>
            <a:off x="5191125" y="5157788"/>
            <a:ext cx="3600450" cy="7080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rgbClr val="284C6A"/>
                </a:solidFill>
              </a:rPr>
              <a:t>Zvolenou ekvivalentní úpravu poznamenáme vedle zápisu</a:t>
            </a:r>
            <a:r>
              <a:rPr lang="cs-CZ" altLang="cs-CZ" sz="2000"/>
              <a:t> </a:t>
            </a:r>
          </a:p>
        </p:txBody>
      </p:sp>
      <p:sp>
        <p:nvSpPr>
          <p:cNvPr id="21509" name="TextovéPole 4"/>
          <p:cNvSpPr txBox="1">
            <a:spLocks noChangeArrowheads="1"/>
          </p:cNvSpPr>
          <p:nvPr/>
        </p:nvSpPr>
        <p:spPr bwMode="auto">
          <a:xfrm>
            <a:off x="739775" y="4797425"/>
            <a:ext cx="332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x + 4 = 12	/ -4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15 = y - 5	/ +5</a:t>
            </a:r>
          </a:p>
        </p:txBody>
      </p:sp>
      <p:cxnSp>
        <p:nvCxnSpPr>
          <p:cNvPr id="7" name="Přímá spojnice se šipkou 6"/>
          <p:cNvCxnSpPr>
            <a:stCxn id="21508" idx="1"/>
          </p:cNvCxnSpPr>
          <p:nvPr/>
        </p:nvCxnSpPr>
        <p:spPr>
          <a:xfrm flipH="1" flipV="1">
            <a:off x="3276600" y="5013325"/>
            <a:ext cx="1914525" cy="4984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21508" idx="1"/>
          </p:cNvCxnSpPr>
          <p:nvPr/>
        </p:nvCxnSpPr>
        <p:spPr>
          <a:xfrm flipH="1">
            <a:off x="3276600" y="5511800"/>
            <a:ext cx="1914525" cy="2111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" descr="http://deosum.com/Images/smajlik-microsoft-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073275"/>
            <a:ext cx="29368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ovéPole 10"/>
          <p:cNvSpPr txBox="1">
            <a:spLocks noChangeArrowheads="1"/>
          </p:cNvSpPr>
          <p:nvPr/>
        </p:nvSpPr>
        <p:spPr bwMode="auto">
          <a:xfrm>
            <a:off x="5580063" y="2492375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- 4   ???</a:t>
            </a:r>
          </a:p>
          <a:p>
            <a:pPr eaLnBrk="1" hangingPunct="1"/>
            <a:r>
              <a:rPr lang="cs-CZ" altLang="cs-CZ" b="1"/>
              <a:t>+ 5  ??? 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Proč ???</a:t>
            </a:r>
          </a:p>
        </p:txBody>
      </p:sp>
      <p:sp>
        <p:nvSpPr>
          <p:cNvPr id="2151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3" y="298450"/>
            <a:ext cx="647700" cy="538163"/>
          </a:xfrm>
          <a:prstGeom prst="actionButtonHom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2413" y="6291263"/>
            <a:ext cx="431800" cy="36036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1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4238" y="6472238"/>
            <a:ext cx="431800" cy="330200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1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3176</TotalTime>
  <Words>1778</Words>
  <Application>Microsoft Office PowerPoint</Application>
  <PresentationFormat>Předvádění na obrazovce (4:3)</PresentationFormat>
  <Paragraphs>232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Sans MS</vt:lpstr>
      <vt:lpstr>Trebuchet MS</vt:lpstr>
      <vt:lpstr>Wingdings</vt:lpstr>
      <vt:lpstr>118</vt:lpstr>
      <vt:lpstr>Rovnice</vt:lpstr>
      <vt:lpstr>L i n e á r n í   r o v n i c e  I.</vt:lpstr>
      <vt:lpstr>Obsah</vt:lpstr>
      <vt:lpstr>Čemu říkáme rovnice?</vt:lpstr>
      <vt:lpstr>Prezentace aplikace PowerPoint</vt:lpstr>
      <vt:lpstr>Kontrola výpočtu - zkouška</vt:lpstr>
      <vt:lpstr>Ekvivalentní úpravy rovnic</vt:lpstr>
      <vt:lpstr>Ekvivalentní úpravy rovnic</vt:lpstr>
      <vt:lpstr>1. Ekvivalentní úprava</vt:lpstr>
      <vt:lpstr>Prezentace aplikace PowerPoint</vt:lpstr>
      <vt:lpstr>Prezentace aplikace PowerPoint</vt:lpstr>
      <vt:lpstr>Procvič si první ekvivalentní úpravu na jiném appletu (obrázek):</vt:lpstr>
      <vt:lpstr>A jdeme na konkrétní příklady:</vt:lpstr>
      <vt:lpstr>Prezentace aplikace PowerPoint</vt:lpstr>
      <vt:lpstr>Prezentace aplikace PowerPoint</vt:lpstr>
      <vt:lpstr>A teď už opravdu sami  </vt:lpstr>
      <vt:lpstr>2. Ekvivalentní úprava</vt:lpstr>
      <vt:lpstr>Prezentace aplikace PowerPoint</vt:lpstr>
      <vt:lpstr>Prezentace aplikace PowerPoint</vt:lpstr>
      <vt:lpstr>A jdeme na konkrétní příklady:</vt:lpstr>
      <vt:lpstr>Prezentace aplikace PowerPoint</vt:lpstr>
      <vt:lpstr>3. Ekvivalentní úprava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Konec I. části</vt:lpstr>
      <vt:lpstr>Použité zdroje, inspirace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Lineární rovnice</dc:title>
  <dc:creator>ZS Bojanov</dc:creator>
  <cp:lastModifiedBy>ZŠ Bojanov</cp:lastModifiedBy>
  <cp:revision>85</cp:revision>
  <dcterms:created xsi:type="dcterms:W3CDTF">2015-01-01T16:43:06Z</dcterms:created>
  <dcterms:modified xsi:type="dcterms:W3CDTF">2016-10-10T11:54:41Z</dcterms:modified>
</cp:coreProperties>
</file>