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71" r:id="rId3"/>
    <p:sldId id="272" r:id="rId4"/>
    <p:sldId id="273" r:id="rId5"/>
    <p:sldId id="293" r:id="rId6"/>
    <p:sldId id="290" r:id="rId7"/>
    <p:sldId id="292" r:id="rId8"/>
    <p:sldId id="275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63" r:id="rId17"/>
    <p:sldId id="270" r:id="rId18"/>
    <p:sldId id="264" r:id="rId19"/>
    <p:sldId id="265" r:id="rId20"/>
    <p:sldId id="266" r:id="rId21"/>
    <p:sldId id="267" r:id="rId22"/>
    <p:sldId id="268" r:id="rId23"/>
    <p:sldId id="269" r:id="rId24"/>
    <p:sldId id="259" r:id="rId25"/>
    <p:sldId id="284" r:id="rId26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422C16"/>
    <a:srgbClr val="0C788E"/>
    <a:srgbClr val="006666"/>
    <a:srgbClr val="54381C"/>
    <a:srgbClr val="A50021"/>
    <a:srgbClr val="1C1C1C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23" autoAdjust="0"/>
    <p:restoredTop sz="94652" autoAdjust="0"/>
  </p:normalViewPr>
  <p:slideViewPr>
    <p:cSldViewPr>
      <p:cViewPr varScale="1">
        <p:scale>
          <a:sx n="70" d="100"/>
          <a:sy n="70" d="100"/>
        </p:scale>
        <p:origin x="131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dirty="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3FC1865-B7C1-4F53-A7C8-B2022CC1667C}" type="datetimeFigureOut">
              <a:rPr lang="cs-CZ"/>
              <a:pPr>
                <a:defRPr/>
              </a:pPr>
              <a:t>10. 10. 2016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dirty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dirty="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C3DB5A1F-D212-48A0-BF84-EEE47A6E22E8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96907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112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AA206C7-2EE4-4EC6-B19C-EC45C5B5987E}" type="slidenum">
              <a:rPr lang="cs-CZ" altLang="cs-CZ"/>
              <a:pPr/>
              <a:t>6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91348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C2605C-EF5A-4BB3-953E-B91AE66B09CA}" type="slidenum">
              <a:rPr lang="es-ES" altLang="cs-CZ"/>
              <a:pPr>
                <a:defRPr/>
              </a:pPr>
              <a:t>‹#›</a:t>
            </a:fld>
            <a:endParaRPr lang="es-ES" altLang="cs-CZ"/>
          </a:p>
        </p:txBody>
      </p:sp>
    </p:spTree>
    <p:extLst>
      <p:ext uri="{BB962C8B-B14F-4D97-AF65-F5344CB8AC3E}">
        <p14:creationId xmlns:p14="http://schemas.microsoft.com/office/powerpoint/2010/main" val="2849534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939945-E09D-4DAE-91AD-20D3143C5C75}" type="slidenum">
              <a:rPr lang="es-ES" altLang="cs-CZ"/>
              <a:pPr>
                <a:defRPr/>
              </a:pPr>
              <a:t>‹#›</a:t>
            </a:fld>
            <a:endParaRPr lang="es-ES" altLang="cs-CZ"/>
          </a:p>
        </p:txBody>
      </p:sp>
    </p:spTree>
    <p:extLst>
      <p:ext uri="{BB962C8B-B14F-4D97-AF65-F5344CB8AC3E}">
        <p14:creationId xmlns:p14="http://schemas.microsoft.com/office/powerpoint/2010/main" val="1533145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5C8E8-F5BA-4D70-9943-BE875D83E8EF}" type="slidenum">
              <a:rPr lang="es-ES" altLang="cs-CZ"/>
              <a:pPr>
                <a:defRPr/>
              </a:pPr>
              <a:t>‹#›</a:t>
            </a:fld>
            <a:endParaRPr lang="es-ES" altLang="cs-CZ"/>
          </a:p>
        </p:txBody>
      </p:sp>
    </p:spTree>
    <p:extLst>
      <p:ext uri="{BB962C8B-B14F-4D97-AF65-F5344CB8AC3E}">
        <p14:creationId xmlns:p14="http://schemas.microsoft.com/office/powerpoint/2010/main" val="37266186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8EC7D-B41D-4DA3-96DA-85D9C5877A80}" type="datetime1">
              <a:rPr lang="cs-CZ"/>
              <a:pPr>
                <a:defRPr/>
              </a:pPr>
              <a:t>10. 10. 2016</a:t>
            </a:fld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cs-CZ"/>
              <a:t>Dostupné z Metodického portálu www.rvp.cz, ISSN: 1802-4785, financovaného z ESF a státního rozpočtu ČR. Provozováno Výzkumným ústavem pedagogickým v Praze.</a:t>
            </a: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794EF7A-CE2D-4AEA-B04D-7FED69BF3D62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9706433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2CE07B-622E-4D3E-9D8E-D526EE8B617A}" type="datetime1">
              <a:rPr lang="cs-CZ"/>
              <a:pPr>
                <a:defRPr/>
              </a:pPr>
              <a:t>10. 10. 2016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cs-CZ"/>
              <a:t>Dostupné z Metodického portálu www.rvp.cz, ISSN: 1802-4785, financovaného z ESF a státního rozpočtu ČR. Provozováno Výzkumným ústavem pedagogickým v Praze.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F9AE12-6CA0-4986-B47F-FF037055F1AC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19341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F13AC-9DE3-495F-8336-B1784FF34040}" type="slidenum">
              <a:rPr lang="es-ES" altLang="cs-CZ"/>
              <a:pPr>
                <a:defRPr/>
              </a:pPr>
              <a:t>‹#›</a:t>
            </a:fld>
            <a:endParaRPr lang="es-ES" altLang="cs-CZ"/>
          </a:p>
        </p:txBody>
      </p:sp>
    </p:spTree>
    <p:extLst>
      <p:ext uri="{BB962C8B-B14F-4D97-AF65-F5344CB8AC3E}">
        <p14:creationId xmlns:p14="http://schemas.microsoft.com/office/powerpoint/2010/main" val="2495524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3483AC-BEEE-4C2D-9378-CC2BC684331B}" type="slidenum">
              <a:rPr lang="es-ES" altLang="cs-CZ"/>
              <a:pPr>
                <a:defRPr/>
              </a:pPr>
              <a:t>‹#›</a:t>
            </a:fld>
            <a:endParaRPr lang="es-ES" altLang="cs-CZ"/>
          </a:p>
        </p:txBody>
      </p:sp>
    </p:spTree>
    <p:extLst>
      <p:ext uri="{BB962C8B-B14F-4D97-AF65-F5344CB8AC3E}">
        <p14:creationId xmlns:p14="http://schemas.microsoft.com/office/powerpoint/2010/main" val="3782118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72AEF1-DC50-42C5-A572-1A3A2F77EC1E}" type="slidenum">
              <a:rPr lang="es-ES" altLang="cs-CZ"/>
              <a:pPr>
                <a:defRPr/>
              </a:pPr>
              <a:t>‹#›</a:t>
            </a:fld>
            <a:endParaRPr lang="es-ES" altLang="cs-CZ"/>
          </a:p>
        </p:txBody>
      </p:sp>
    </p:spTree>
    <p:extLst>
      <p:ext uri="{BB962C8B-B14F-4D97-AF65-F5344CB8AC3E}">
        <p14:creationId xmlns:p14="http://schemas.microsoft.com/office/powerpoint/2010/main" val="1657825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CB367C-0718-4A06-8B3B-0FB72C3F57C7}" type="slidenum">
              <a:rPr lang="es-ES" altLang="cs-CZ"/>
              <a:pPr>
                <a:defRPr/>
              </a:pPr>
              <a:t>‹#›</a:t>
            </a:fld>
            <a:endParaRPr lang="es-ES" altLang="cs-CZ"/>
          </a:p>
        </p:txBody>
      </p:sp>
    </p:spTree>
    <p:extLst>
      <p:ext uri="{BB962C8B-B14F-4D97-AF65-F5344CB8AC3E}">
        <p14:creationId xmlns:p14="http://schemas.microsoft.com/office/powerpoint/2010/main" val="868550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E8A5E-118D-47FF-9F21-70B273D1A80B}" type="slidenum">
              <a:rPr lang="es-ES" altLang="cs-CZ"/>
              <a:pPr>
                <a:defRPr/>
              </a:pPr>
              <a:t>‹#›</a:t>
            </a:fld>
            <a:endParaRPr lang="es-ES" altLang="cs-CZ"/>
          </a:p>
        </p:txBody>
      </p:sp>
    </p:spTree>
    <p:extLst>
      <p:ext uri="{BB962C8B-B14F-4D97-AF65-F5344CB8AC3E}">
        <p14:creationId xmlns:p14="http://schemas.microsoft.com/office/powerpoint/2010/main" val="29520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16A9F-2C1A-4633-B81B-3B0270FB97CE}" type="slidenum">
              <a:rPr lang="es-ES" altLang="cs-CZ"/>
              <a:pPr>
                <a:defRPr/>
              </a:pPr>
              <a:t>‹#›</a:t>
            </a:fld>
            <a:endParaRPr lang="es-ES" altLang="cs-CZ"/>
          </a:p>
        </p:txBody>
      </p:sp>
    </p:spTree>
    <p:extLst>
      <p:ext uri="{BB962C8B-B14F-4D97-AF65-F5344CB8AC3E}">
        <p14:creationId xmlns:p14="http://schemas.microsoft.com/office/powerpoint/2010/main" val="1866062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F687C-2CA7-46CB-9C00-CF7E2DCCA3A5}" type="slidenum">
              <a:rPr lang="es-ES" altLang="cs-CZ"/>
              <a:pPr>
                <a:defRPr/>
              </a:pPr>
              <a:t>‹#›</a:t>
            </a:fld>
            <a:endParaRPr lang="es-ES" altLang="cs-CZ"/>
          </a:p>
        </p:txBody>
      </p:sp>
    </p:spTree>
    <p:extLst>
      <p:ext uri="{BB962C8B-B14F-4D97-AF65-F5344CB8AC3E}">
        <p14:creationId xmlns:p14="http://schemas.microsoft.com/office/powerpoint/2010/main" val="2110503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dirty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B8F19-3AA9-4466-9752-F3D9ED518272}" type="slidenum">
              <a:rPr lang="es-ES" altLang="cs-CZ"/>
              <a:pPr>
                <a:defRPr/>
              </a:pPr>
              <a:t>‹#›</a:t>
            </a:fld>
            <a:endParaRPr lang="es-ES" altLang="cs-CZ"/>
          </a:p>
        </p:txBody>
      </p:sp>
    </p:spTree>
    <p:extLst>
      <p:ext uri="{BB962C8B-B14F-4D97-AF65-F5344CB8AC3E}">
        <p14:creationId xmlns:p14="http://schemas.microsoft.com/office/powerpoint/2010/main" val="2542858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cs-CZ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cs-CZ" smtClean="0"/>
              <a:t>Haga clic para modificar el estilo de texto del patrón</a:t>
            </a:r>
          </a:p>
          <a:p>
            <a:pPr lvl="1"/>
            <a:r>
              <a:rPr lang="es-ES" altLang="cs-CZ" smtClean="0"/>
              <a:t>Segundo nivel</a:t>
            </a:r>
          </a:p>
          <a:p>
            <a:pPr lvl="2"/>
            <a:r>
              <a:rPr lang="es-ES" altLang="cs-CZ" smtClean="0"/>
              <a:t>Tercer nivel</a:t>
            </a:r>
          </a:p>
          <a:p>
            <a:pPr lvl="3"/>
            <a:r>
              <a:rPr lang="es-ES" altLang="cs-CZ" smtClean="0"/>
              <a:t>Cuarto nivel</a:t>
            </a:r>
          </a:p>
          <a:p>
            <a:pPr lvl="4"/>
            <a:r>
              <a:rPr lang="es-ES" altLang="cs-CZ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s-ES" alt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s-ES" alt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7D291E06-5BB9-456A-8396-6BB16D6EF5A0}" type="slidenum">
              <a:rPr lang="es-ES" altLang="cs-CZ"/>
              <a:pPr>
                <a:defRPr/>
              </a:pPr>
              <a:t>‹#›</a:t>
            </a:fld>
            <a:endParaRPr lang="es-ES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6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1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22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gif"/><Relationship Id="rId9" Type="http://schemas.openxmlformats.org/officeDocument/2006/relationships/image" Target="../media/image1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50"/>
          <p:cNvSpPr>
            <a:spLocks noGrp="1" noChangeArrowheads="1"/>
          </p:cNvSpPr>
          <p:nvPr>
            <p:ph type="ctrTitle"/>
          </p:nvPr>
        </p:nvSpPr>
        <p:spPr>
          <a:xfrm>
            <a:off x="5945188" y="333375"/>
            <a:ext cx="2986087" cy="647700"/>
          </a:xfrm>
        </p:spPr>
        <p:txBody>
          <a:bodyPr anchor="ctr"/>
          <a:lstStyle/>
          <a:p>
            <a:pPr algn="l" eaLnBrk="1" hangingPunct="1"/>
            <a:r>
              <a:rPr lang="cs-CZ" altLang="cs-CZ" sz="2800" b="1" i="1" u="sng" smtClean="0">
                <a:solidFill>
                  <a:srgbClr val="1C1C1C"/>
                </a:solidFill>
              </a:rPr>
              <a:t>Matematika VIII.</a:t>
            </a:r>
            <a:endParaRPr lang="es-ES" altLang="cs-CZ" sz="2800" b="1" i="1" u="sng" smtClean="0">
              <a:solidFill>
                <a:srgbClr val="1C1C1C"/>
              </a:solidFill>
            </a:endParaRPr>
          </a:p>
        </p:txBody>
      </p:sp>
      <p:sp>
        <p:nvSpPr>
          <p:cNvPr id="4099" name="Rectangle 169"/>
          <p:cNvSpPr>
            <a:spLocks noChangeArrowheads="1"/>
          </p:cNvSpPr>
          <p:nvPr/>
        </p:nvSpPr>
        <p:spPr bwMode="auto">
          <a:xfrm>
            <a:off x="5508625" y="5876925"/>
            <a:ext cx="34575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solidFill>
                  <a:srgbClr val="1C1C1C"/>
                </a:solidFill>
              </a:rPr>
              <a:t>Creation by IP</a:t>
            </a:r>
            <a:r>
              <a:rPr lang="en-US" altLang="cs-CZ" sz="1800" b="1">
                <a:solidFill>
                  <a:srgbClr val="1C1C1C"/>
                </a:solidFill>
              </a:rPr>
              <a:t>&amp;</a:t>
            </a:r>
            <a:r>
              <a:rPr lang="cs-CZ" altLang="cs-CZ" sz="1800" b="1">
                <a:solidFill>
                  <a:srgbClr val="1C1C1C"/>
                </a:solidFill>
              </a:rPr>
              <a:t>RK</a:t>
            </a:r>
            <a:endParaRPr lang="es-ES" altLang="cs-CZ" sz="1800" b="1">
              <a:solidFill>
                <a:srgbClr val="1C1C1C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908175" y="4440238"/>
            <a:ext cx="7380288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cs-CZ" sz="72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Rotační válec</a:t>
            </a:r>
          </a:p>
        </p:txBody>
      </p:sp>
      <p:grpSp>
        <p:nvGrpSpPr>
          <p:cNvPr id="3" name="Skupina 3"/>
          <p:cNvGrpSpPr>
            <a:grpSpLocks/>
          </p:cNvGrpSpPr>
          <p:nvPr/>
        </p:nvGrpSpPr>
        <p:grpSpPr bwMode="auto">
          <a:xfrm>
            <a:off x="755650" y="333375"/>
            <a:ext cx="3806825" cy="4013200"/>
            <a:chOff x="755576" y="31494"/>
            <a:chExt cx="3806949" cy="4013687"/>
          </a:xfrm>
        </p:grpSpPr>
        <p:pic>
          <p:nvPicPr>
            <p:cNvPr id="5127" name="Picture 9" descr="http://fyzikalniulohy.cz/_upload/00997/valecalter(1).gi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1600" y="31494"/>
              <a:ext cx="3590925" cy="3895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8" name="Obrázek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5576" y="3790285"/>
              <a:ext cx="1800200" cy="2548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4105" name="Picture 9" descr="http://www.spoluhraci.cz/_i.php/im_vlk_valec.gif?234940GL8QV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2738" y="1881188"/>
            <a:ext cx="2303462" cy="259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/>
          </p:cNvSpPr>
          <p:nvPr/>
        </p:nvSpPr>
        <p:spPr bwMode="auto">
          <a:xfrm>
            <a:off x="755650" y="1052513"/>
            <a:ext cx="8002588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/>
              <a:t>Vypočítej objem válce, který má poloměr podstavy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 i="1"/>
              <a:t>r = 4 cm</a:t>
            </a:r>
            <a:r>
              <a:rPr lang="cs-CZ" altLang="cs-CZ" sz="2400"/>
              <a:t> a výšku </a:t>
            </a:r>
            <a:r>
              <a:rPr lang="cs-CZ" altLang="cs-CZ" sz="2400" i="1"/>
              <a:t>v = 7 cm</a:t>
            </a:r>
            <a:r>
              <a:rPr lang="cs-CZ" altLang="cs-CZ" sz="2400"/>
              <a:t>.</a:t>
            </a:r>
          </a:p>
        </p:txBody>
      </p:sp>
      <p:sp>
        <p:nvSpPr>
          <p:cNvPr id="28677" name="Rectangle 5"/>
          <p:cNvSpPr>
            <a:spLocks/>
          </p:cNvSpPr>
          <p:nvPr/>
        </p:nvSpPr>
        <p:spPr bwMode="auto">
          <a:xfrm>
            <a:off x="2051050" y="2636838"/>
            <a:ext cx="1871663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cs-CZ" altLang="cs-CZ" sz="2400"/>
              <a:t>r = 4 cm</a:t>
            </a:r>
          </a:p>
          <a:p>
            <a:pPr eaLnBrk="1" hangingPunct="1">
              <a:buFontTx/>
              <a:buNone/>
            </a:pPr>
            <a:r>
              <a:rPr lang="cs-CZ" altLang="cs-CZ" sz="2400"/>
              <a:t>v = 7 cm</a:t>
            </a:r>
          </a:p>
          <a:p>
            <a:pPr eaLnBrk="1" hangingPunct="1">
              <a:buFontTx/>
              <a:buNone/>
            </a:pPr>
            <a:r>
              <a:rPr lang="cs-CZ" altLang="cs-CZ" sz="2400" u="sng"/>
              <a:t>V = ? (cm</a:t>
            </a:r>
            <a:r>
              <a:rPr lang="cs-CZ" altLang="cs-CZ" sz="2400" u="sng" baseline="24000"/>
              <a:t>3</a:t>
            </a:r>
            <a:r>
              <a:rPr lang="cs-CZ" altLang="cs-CZ" sz="2400" u="sng"/>
              <a:t>)</a:t>
            </a:r>
            <a:endParaRPr lang="cs-CZ" altLang="cs-CZ" sz="2400" u="sng" baseline="24000"/>
          </a:p>
        </p:txBody>
      </p:sp>
      <p:sp>
        <p:nvSpPr>
          <p:cNvPr id="28678" name="Rectangle 6"/>
          <p:cNvSpPr>
            <a:spLocks/>
          </p:cNvSpPr>
          <p:nvPr/>
        </p:nvSpPr>
        <p:spPr bwMode="auto">
          <a:xfrm>
            <a:off x="2051050" y="4005263"/>
            <a:ext cx="3529013" cy="259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cs-CZ" altLang="cs-CZ" sz="2400"/>
              <a:t>V = S</a:t>
            </a:r>
            <a:r>
              <a:rPr lang="cs-CZ" altLang="cs-CZ" sz="2400" baseline="-16000"/>
              <a:t>p</a:t>
            </a:r>
            <a:r>
              <a:rPr lang="cs-CZ" altLang="cs-CZ" sz="2400"/>
              <a:t> . v</a:t>
            </a:r>
          </a:p>
          <a:p>
            <a:pPr eaLnBrk="1" hangingPunct="1">
              <a:buFontTx/>
              <a:buNone/>
            </a:pPr>
            <a:r>
              <a:rPr lang="cs-CZ" altLang="cs-CZ" sz="2400"/>
              <a:t>V = </a:t>
            </a:r>
            <a:r>
              <a:rPr lang="cs-CZ" altLang="cs-CZ" sz="2800">
                <a:latin typeface="Symbol" panose="05050102010706020507" pitchFamily="18" charset="2"/>
              </a:rPr>
              <a:t>p</a:t>
            </a:r>
            <a:r>
              <a:rPr lang="cs-CZ" altLang="cs-CZ" sz="2400"/>
              <a:t>r</a:t>
            </a:r>
            <a:r>
              <a:rPr lang="cs-CZ" altLang="cs-CZ" sz="2400" baseline="24000"/>
              <a:t>2</a:t>
            </a:r>
            <a:r>
              <a:rPr lang="cs-CZ" altLang="cs-CZ" sz="2400"/>
              <a:t> . v</a:t>
            </a:r>
          </a:p>
          <a:p>
            <a:pPr eaLnBrk="1" hangingPunct="1">
              <a:buFontTx/>
              <a:buNone/>
            </a:pPr>
            <a:r>
              <a:rPr lang="cs-CZ" altLang="cs-CZ" sz="2400"/>
              <a:t>V = 3,14 . 4</a:t>
            </a:r>
            <a:r>
              <a:rPr lang="cs-CZ" altLang="cs-CZ" sz="2400" baseline="24000"/>
              <a:t>2</a:t>
            </a:r>
            <a:r>
              <a:rPr lang="cs-CZ" altLang="cs-CZ" sz="2400"/>
              <a:t> . 7</a:t>
            </a:r>
          </a:p>
          <a:p>
            <a:pPr eaLnBrk="1" hangingPunct="1">
              <a:buFontTx/>
              <a:buNone/>
            </a:pPr>
            <a:r>
              <a:rPr lang="cs-CZ" altLang="cs-CZ" sz="2400"/>
              <a:t>V = 3,14 . 16 . 7</a:t>
            </a:r>
          </a:p>
          <a:p>
            <a:pPr eaLnBrk="1" hangingPunct="1">
              <a:buFontTx/>
              <a:buNone/>
            </a:pPr>
            <a:r>
              <a:rPr lang="cs-CZ" altLang="cs-CZ" sz="2400" b="1" u="sng"/>
              <a:t>V = 351,68 cm</a:t>
            </a:r>
            <a:r>
              <a:rPr lang="cs-CZ" altLang="cs-CZ" sz="2400" b="1" u="sng" baseline="24000"/>
              <a:t>3</a:t>
            </a:r>
          </a:p>
        </p:txBody>
      </p:sp>
      <p:sp>
        <p:nvSpPr>
          <p:cNvPr id="28679" name="Rectangle 7"/>
          <p:cNvSpPr>
            <a:spLocks/>
          </p:cNvSpPr>
          <p:nvPr/>
        </p:nvSpPr>
        <p:spPr bwMode="auto">
          <a:xfrm>
            <a:off x="971550" y="2133600"/>
            <a:ext cx="1295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 i="1" u="sng"/>
              <a:t>Řešení:</a:t>
            </a:r>
          </a:p>
        </p:txBody>
      </p:sp>
      <p:sp>
        <p:nvSpPr>
          <p:cNvPr id="28680" name="Rectangle 8"/>
          <p:cNvSpPr>
            <a:spLocks/>
          </p:cNvSpPr>
          <p:nvPr/>
        </p:nvSpPr>
        <p:spPr bwMode="auto">
          <a:xfrm>
            <a:off x="5795963" y="3068638"/>
            <a:ext cx="9366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1400" b="1"/>
              <a:t>v = 7 cm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5148263" y="2636838"/>
            <a:ext cx="1296987" cy="1152525"/>
            <a:chOff x="793" y="2024"/>
            <a:chExt cx="1452" cy="2041"/>
          </a:xfrm>
        </p:grpSpPr>
        <p:sp>
          <p:nvSpPr>
            <p:cNvPr id="15373" name="Oval 10"/>
            <p:cNvSpPr>
              <a:spLocks noChangeArrowheads="1"/>
            </p:cNvSpPr>
            <p:nvPr/>
          </p:nvSpPr>
          <p:spPr bwMode="auto">
            <a:xfrm>
              <a:off x="793" y="3554"/>
              <a:ext cx="1452" cy="51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1800"/>
            </a:p>
          </p:txBody>
        </p:sp>
        <p:sp>
          <p:nvSpPr>
            <p:cNvPr id="15374" name="AutoShape 11"/>
            <p:cNvSpPr>
              <a:spLocks noChangeArrowheads="1"/>
            </p:cNvSpPr>
            <p:nvPr/>
          </p:nvSpPr>
          <p:spPr bwMode="auto">
            <a:xfrm>
              <a:off x="793" y="2024"/>
              <a:ext cx="1451" cy="2041"/>
            </a:xfrm>
            <a:prstGeom prst="can">
              <a:avLst>
                <a:gd name="adj" fmla="val 3516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1800"/>
            </a:p>
          </p:txBody>
        </p:sp>
        <p:sp>
          <p:nvSpPr>
            <p:cNvPr id="15375" name="Oval 12"/>
            <p:cNvSpPr>
              <a:spLocks noChangeArrowheads="1"/>
            </p:cNvSpPr>
            <p:nvPr/>
          </p:nvSpPr>
          <p:spPr bwMode="auto">
            <a:xfrm>
              <a:off x="793" y="2024"/>
              <a:ext cx="1452" cy="51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1800"/>
            </a:p>
          </p:txBody>
        </p:sp>
        <p:sp>
          <p:nvSpPr>
            <p:cNvPr id="15376" name="Line 13"/>
            <p:cNvSpPr>
              <a:spLocks noChangeShapeType="1"/>
            </p:cNvSpPr>
            <p:nvPr/>
          </p:nvSpPr>
          <p:spPr bwMode="auto">
            <a:xfrm>
              <a:off x="793" y="2278"/>
              <a:ext cx="1452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5377" name="Line 14"/>
            <p:cNvSpPr>
              <a:spLocks noChangeShapeType="1"/>
            </p:cNvSpPr>
            <p:nvPr/>
          </p:nvSpPr>
          <p:spPr bwMode="auto">
            <a:xfrm>
              <a:off x="1519" y="2296"/>
              <a:ext cx="1" cy="154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5378" name="Line 15"/>
            <p:cNvSpPr>
              <a:spLocks noChangeShapeType="1"/>
            </p:cNvSpPr>
            <p:nvPr/>
          </p:nvSpPr>
          <p:spPr bwMode="auto">
            <a:xfrm>
              <a:off x="793" y="3819"/>
              <a:ext cx="1452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5379" name="Line 16"/>
            <p:cNvSpPr>
              <a:spLocks noChangeShapeType="1"/>
            </p:cNvSpPr>
            <p:nvPr/>
          </p:nvSpPr>
          <p:spPr bwMode="auto">
            <a:xfrm flipH="1">
              <a:off x="793" y="2278"/>
              <a:ext cx="725" cy="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8689" name="Rectangle 17"/>
          <p:cNvSpPr>
            <a:spLocks/>
          </p:cNvSpPr>
          <p:nvPr/>
        </p:nvSpPr>
        <p:spPr bwMode="auto">
          <a:xfrm>
            <a:off x="5003800" y="2349500"/>
            <a:ext cx="100965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1600"/>
              <a:t>r = 4 cm</a:t>
            </a:r>
          </a:p>
        </p:txBody>
      </p:sp>
      <p:sp>
        <p:nvSpPr>
          <p:cNvPr id="28690" name="Rectangle 18"/>
          <p:cNvSpPr>
            <a:spLocks/>
          </p:cNvSpPr>
          <p:nvPr/>
        </p:nvSpPr>
        <p:spPr bwMode="auto">
          <a:xfrm>
            <a:off x="4967288" y="5813425"/>
            <a:ext cx="417671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/>
              <a:t>Objem válce je asi 352 cm</a:t>
            </a:r>
            <a:r>
              <a:rPr lang="cs-CZ" altLang="cs-CZ" sz="2400" baseline="24000"/>
              <a:t>3</a:t>
            </a:r>
            <a:r>
              <a:rPr lang="cs-CZ" altLang="cs-CZ" sz="2400"/>
              <a:t>.</a:t>
            </a:r>
          </a:p>
        </p:txBody>
      </p:sp>
      <p:sp>
        <p:nvSpPr>
          <p:cNvPr id="20" name="Rectangle 6"/>
          <p:cNvSpPr txBox="1">
            <a:spLocks noChangeArrowheads="1"/>
          </p:cNvSpPr>
          <p:nvPr/>
        </p:nvSpPr>
        <p:spPr bwMode="auto">
          <a:xfrm>
            <a:off x="755650" y="188913"/>
            <a:ext cx="813752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cs-CZ" altLang="cs-CZ" sz="4000" b="1" i="1" u="sng" dirty="0">
                <a:solidFill>
                  <a:srgbClr val="FF0000"/>
                </a:solidFill>
                <a:latin typeface="Comic Sans MS" pitchFamily="66" charset="0"/>
                <a:cs typeface="+mn-cs"/>
              </a:rPr>
              <a:t>Objem válce </a:t>
            </a:r>
            <a:r>
              <a:rPr lang="cs-CZ" altLang="cs-CZ" sz="3200" b="1" i="1" u="sng" dirty="0">
                <a:solidFill>
                  <a:srgbClr val="FF0000"/>
                </a:solidFill>
                <a:latin typeface="Comic Sans MS" pitchFamily="66" charset="0"/>
                <a:cs typeface="+mn-cs"/>
              </a:rPr>
              <a:t>– vzorový příklad 1:</a:t>
            </a:r>
            <a:endParaRPr lang="cs-CZ" altLang="cs-CZ" sz="3200" b="1" i="1" u="sng" dirty="0">
              <a:latin typeface="+mn-lt"/>
              <a:cs typeface="+mn-cs"/>
            </a:endParaRPr>
          </a:p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cs-CZ" altLang="cs-CZ" sz="3800" b="1" i="1" u="sng" dirty="0">
                <a:latin typeface="+mn-lt"/>
                <a:cs typeface="+mn-cs"/>
              </a:rPr>
              <a:t>   </a:t>
            </a:r>
          </a:p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endParaRPr lang="cs-CZ" altLang="cs-CZ" sz="3800" b="1" i="1" u="sng" dirty="0">
              <a:latin typeface="+mn-lt"/>
              <a:cs typeface="+mn-cs"/>
            </a:endParaRPr>
          </a:p>
        </p:txBody>
      </p:sp>
      <p:sp>
        <p:nvSpPr>
          <p:cNvPr id="23" name="Tlačítko akce: Zpět nebo Předchozí 22">
            <a:hlinkClick r:id="" action="ppaction://hlinkshowjump?jump=previousslide" highlightClick="1"/>
          </p:cNvPr>
          <p:cNvSpPr/>
          <p:nvPr/>
        </p:nvSpPr>
        <p:spPr>
          <a:xfrm>
            <a:off x="684213" y="6510338"/>
            <a:ext cx="935037" cy="34766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24" name="Tlačítko akce: Dopředu nebo Další 23">
            <a:hlinkClick r:id="" action="ppaction://hlinkshowjump?jump=nextslide" highlightClick="1"/>
          </p:cNvPr>
          <p:cNvSpPr/>
          <p:nvPr/>
        </p:nvSpPr>
        <p:spPr>
          <a:xfrm>
            <a:off x="8062913" y="6510338"/>
            <a:ext cx="1081087" cy="34766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28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28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28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286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286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286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286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28677" grpId="0" build="p"/>
      <p:bldP spid="28678" grpId="0" build="p"/>
      <p:bldP spid="28679" grpId="0"/>
      <p:bldP spid="28680" grpId="0"/>
      <p:bldP spid="28689" grpId="0"/>
      <p:bldP spid="28690" grpId="0"/>
      <p:bldP spid="23" grpId="0" animBg="1"/>
      <p:bldP spid="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4"/>
          <p:cNvSpPr>
            <a:spLocks/>
          </p:cNvSpPr>
          <p:nvPr/>
        </p:nvSpPr>
        <p:spPr bwMode="auto">
          <a:xfrm>
            <a:off x="827088" y="1268413"/>
            <a:ext cx="8002587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/>
              <a:t>Vypočítej průměr válce, jehož výška je </a:t>
            </a:r>
            <a:r>
              <a:rPr lang="cs-CZ" altLang="cs-CZ" sz="2400" i="1"/>
              <a:t>v = 2 m</a:t>
            </a:r>
            <a:r>
              <a:rPr lang="cs-CZ" altLang="cs-CZ" sz="2400"/>
              <a:t> a objem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 i="1"/>
              <a:t>V = 1,57 m</a:t>
            </a:r>
            <a:r>
              <a:rPr lang="cs-CZ" altLang="cs-CZ" sz="2400" i="1" baseline="24000"/>
              <a:t>3</a:t>
            </a:r>
            <a:r>
              <a:rPr lang="cs-CZ" altLang="cs-CZ" sz="2400" i="1"/>
              <a:t>.</a:t>
            </a:r>
            <a:endParaRPr lang="cs-CZ" altLang="cs-CZ" sz="2400" i="1" baseline="24000"/>
          </a:p>
        </p:txBody>
      </p:sp>
      <p:sp>
        <p:nvSpPr>
          <p:cNvPr id="29701" name="Rectangle 5"/>
          <p:cNvSpPr>
            <a:spLocks/>
          </p:cNvSpPr>
          <p:nvPr/>
        </p:nvSpPr>
        <p:spPr bwMode="auto">
          <a:xfrm>
            <a:off x="1835150" y="2133600"/>
            <a:ext cx="1871663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cs-CZ" altLang="cs-CZ" sz="2200"/>
              <a:t>v = 2 m</a:t>
            </a:r>
          </a:p>
          <a:p>
            <a:pPr eaLnBrk="1" hangingPunct="1">
              <a:buFontTx/>
              <a:buNone/>
            </a:pPr>
            <a:r>
              <a:rPr lang="cs-CZ" altLang="cs-CZ" sz="2200"/>
              <a:t>V = 1,57 m</a:t>
            </a:r>
            <a:r>
              <a:rPr lang="cs-CZ" altLang="cs-CZ" sz="2200" baseline="24000"/>
              <a:t>3</a:t>
            </a:r>
            <a:endParaRPr lang="cs-CZ" altLang="cs-CZ" sz="2200"/>
          </a:p>
          <a:p>
            <a:pPr eaLnBrk="1" hangingPunct="1">
              <a:buFontTx/>
              <a:buNone/>
            </a:pPr>
            <a:r>
              <a:rPr lang="cs-CZ" altLang="cs-CZ" sz="2200" u="sng"/>
              <a:t>d = ? (m)</a:t>
            </a:r>
          </a:p>
        </p:txBody>
      </p:sp>
      <p:sp>
        <p:nvSpPr>
          <p:cNvPr id="29702" name="Rectangle 6"/>
          <p:cNvSpPr>
            <a:spLocks/>
          </p:cNvSpPr>
          <p:nvPr/>
        </p:nvSpPr>
        <p:spPr bwMode="auto">
          <a:xfrm>
            <a:off x="1438275" y="3368675"/>
            <a:ext cx="2663825" cy="337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cs-CZ" altLang="cs-CZ" sz="2200"/>
              <a:t>     V = S</a:t>
            </a:r>
            <a:r>
              <a:rPr lang="cs-CZ" altLang="cs-CZ" sz="2200" baseline="-16000"/>
              <a:t>p</a:t>
            </a:r>
            <a:r>
              <a:rPr lang="cs-CZ" altLang="cs-CZ" sz="2200"/>
              <a:t> . v</a:t>
            </a:r>
          </a:p>
          <a:p>
            <a:pPr eaLnBrk="1" hangingPunct="1">
              <a:buFontTx/>
              <a:buNone/>
            </a:pPr>
            <a:r>
              <a:rPr lang="cs-CZ" altLang="cs-CZ" sz="2200"/>
              <a:t>     V = </a:t>
            </a:r>
            <a:r>
              <a:rPr lang="cs-CZ" altLang="cs-CZ" sz="2600">
                <a:latin typeface="Symbol" panose="05050102010706020507" pitchFamily="18" charset="2"/>
              </a:rPr>
              <a:t>p</a:t>
            </a:r>
            <a:r>
              <a:rPr lang="cs-CZ" altLang="cs-CZ" sz="2200"/>
              <a:t>r</a:t>
            </a:r>
            <a:r>
              <a:rPr lang="cs-CZ" altLang="cs-CZ" sz="2200" baseline="24000"/>
              <a:t>2</a:t>
            </a:r>
            <a:r>
              <a:rPr lang="cs-CZ" altLang="cs-CZ" sz="2200"/>
              <a:t> . v</a:t>
            </a:r>
          </a:p>
          <a:p>
            <a:pPr eaLnBrk="1" hangingPunct="1">
              <a:buFontTx/>
              <a:buNone/>
            </a:pPr>
            <a:r>
              <a:rPr lang="cs-CZ" altLang="cs-CZ" sz="2200"/>
              <a:t>1,57 = 3,14 . r</a:t>
            </a:r>
            <a:r>
              <a:rPr lang="cs-CZ" altLang="cs-CZ" sz="2200" baseline="24000"/>
              <a:t>2</a:t>
            </a:r>
            <a:r>
              <a:rPr lang="cs-CZ" altLang="cs-CZ" sz="2200"/>
              <a:t> . 2</a:t>
            </a:r>
          </a:p>
          <a:p>
            <a:pPr eaLnBrk="1" hangingPunct="1">
              <a:buFontTx/>
              <a:buNone/>
            </a:pPr>
            <a:r>
              <a:rPr lang="cs-CZ" altLang="cs-CZ" sz="2200"/>
              <a:t>1,57 = 6,28 . r</a:t>
            </a:r>
            <a:r>
              <a:rPr lang="cs-CZ" altLang="cs-CZ" sz="2200" baseline="24000"/>
              <a:t>2</a:t>
            </a:r>
            <a:r>
              <a:rPr lang="cs-CZ" altLang="cs-CZ" sz="2200"/>
              <a:t> </a:t>
            </a:r>
          </a:p>
          <a:p>
            <a:pPr eaLnBrk="1" hangingPunct="1">
              <a:buFontTx/>
              <a:buNone/>
            </a:pPr>
            <a:r>
              <a:rPr lang="cs-CZ" altLang="cs-CZ" sz="2200"/>
              <a:t>     r</a:t>
            </a:r>
            <a:r>
              <a:rPr lang="cs-CZ" altLang="cs-CZ" sz="2200" baseline="24000"/>
              <a:t>2</a:t>
            </a:r>
            <a:r>
              <a:rPr lang="cs-CZ" altLang="cs-CZ" sz="2200"/>
              <a:t> = 1,57 : 6,28</a:t>
            </a:r>
          </a:p>
          <a:p>
            <a:pPr eaLnBrk="1" hangingPunct="1">
              <a:buFontTx/>
              <a:buNone/>
            </a:pPr>
            <a:r>
              <a:rPr lang="cs-CZ" altLang="cs-CZ" sz="2200"/>
              <a:t>     r</a:t>
            </a:r>
            <a:r>
              <a:rPr lang="cs-CZ" altLang="cs-CZ" sz="2200" baseline="24000"/>
              <a:t>2</a:t>
            </a:r>
            <a:r>
              <a:rPr lang="cs-CZ" altLang="cs-CZ" sz="2200"/>
              <a:t> = 0,25</a:t>
            </a:r>
          </a:p>
          <a:p>
            <a:pPr eaLnBrk="1" hangingPunct="1">
              <a:buFontTx/>
              <a:buNone/>
            </a:pPr>
            <a:endParaRPr lang="cs-CZ" altLang="cs-CZ" sz="2200"/>
          </a:p>
          <a:p>
            <a:pPr eaLnBrk="1" hangingPunct="1">
              <a:buFontTx/>
              <a:buNone/>
            </a:pPr>
            <a:r>
              <a:rPr lang="cs-CZ" altLang="cs-CZ" sz="2200"/>
              <a:t>     </a:t>
            </a:r>
            <a:r>
              <a:rPr lang="cs-CZ" altLang="cs-CZ" sz="1200"/>
              <a:t>   </a:t>
            </a:r>
            <a:r>
              <a:rPr lang="cs-CZ" altLang="cs-CZ" sz="2200" u="sng"/>
              <a:t>r = 0,5 m</a:t>
            </a:r>
          </a:p>
        </p:txBody>
      </p:sp>
      <p:sp>
        <p:nvSpPr>
          <p:cNvPr id="29703" name="Rectangle 7"/>
          <p:cNvSpPr>
            <a:spLocks/>
          </p:cNvSpPr>
          <p:nvPr/>
        </p:nvSpPr>
        <p:spPr bwMode="auto">
          <a:xfrm>
            <a:off x="539750" y="2168525"/>
            <a:ext cx="1295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 i="1" u="sng"/>
              <a:t>Řešení:</a:t>
            </a:r>
          </a:p>
        </p:txBody>
      </p:sp>
      <p:sp>
        <p:nvSpPr>
          <p:cNvPr id="29704" name="Rectangle 8"/>
          <p:cNvSpPr>
            <a:spLocks/>
          </p:cNvSpPr>
          <p:nvPr/>
        </p:nvSpPr>
        <p:spPr bwMode="auto">
          <a:xfrm>
            <a:off x="5508625" y="3141663"/>
            <a:ext cx="9366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1400" b="1"/>
              <a:t>v = 2 m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4932363" y="2492375"/>
            <a:ext cx="1296987" cy="1655763"/>
            <a:chOff x="3243" y="1661"/>
            <a:chExt cx="817" cy="726"/>
          </a:xfrm>
        </p:grpSpPr>
        <p:sp>
          <p:nvSpPr>
            <p:cNvPr id="16399" name="Oval 10"/>
            <p:cNvSpPr>
              <a:spLocks noChangeArrowheads="1"/>
            </p:cNvSpPr>
            <p:nvPr/>
          </p:nvSpPr>
          <p:spPr bwMode="auto">
            <a:xfrm>
              <a:off x="3243" y="2205"/>
              <a:ext cx="817" cy="18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1800"/>
            </a:p>
          </p:txBody>
        </p:sp>
        <p:sp>
          <p:nvSpPr>
            <p:cNvPr id="16400" name="AutoShape 11"/>
            <p:cNvSpPr>
              <a:spLocks noChangeArrowheads="1"/>
            </p:cNvSpPr>
            <p:nvPr/>
          </p:nvSpPr>
          <p:spPr bwMode="auto">
            <a:xfrm>
              <a:off x="3243" y="1661"/>
              <a:ext cx="816" cy="726"/>
            </a:xfrm>
            <a:prstGeom prst="can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1800"/>
            </a:p>
          </p:txBody>
        </p:sp>
        <p:sp>
          <p:nvSpPr>
            <p:cNvPr id="16401" name="Oval 12"/>
            <p:cNvSpPr>
              <a:spLocks noChangeArrowheads="1"/>
            </p:cNvSpPr>
            <p:nvPr/>
          </p:nvSpPr>
          <p:spPr bwMode="auto">
            <a:xfrm>
              <a:off x="3243" y="1661"/>
              <a:ext cx="817" cy="181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1800"/>
            </a:p>
          </p:txBody>
        </p:sp>
        <p:sp>
          <p:nvSpPr>
            <p:cNvPr id="16402" name="Line 13"/>
            <p:cNvSpPr>
              <a:spLocks noChangeShapeType="1"/>
            </p:cNvSpPr>
            <p:nvPr/>
          </p:nvSpPr>
          <p:spPr bwMode="auto">
            <a:xfrm>
              <a:off x="3243" y="1751"/>
              <a:ext cx="817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403" name="Line 14"/>
            <p:cNvSpPr>
              <a:spLocks noChangeShapeType="1"/>
            </p:cNvSpPr>
            <p:nvPr/>
          </p:nvSpPr>
          <p:spPr bwMode="auto">
            <a:xfrm>
              <a:off x="3652" y="1758"/>
              <a:ext cx="0" cy="54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404" name="Line 15"/>
            <p:cNvSpPr>
              <a:spLocks noChangeShapeType="1"/>
            </p:cNvSpPr>
            <p:nvPr/>
          </p:nvSpPr>
          <p:spPr bwMode="auto">
            <a:xfrm>
              <a:off x="3243" y="2299"/>
              <a:ext cx="817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405" name="Line 16"/>
            <p:cNvSpPr>
              <a:spLocks noChangeShapeType="1"/>
            </p:cNvSpPr>
            <p:nvPr/>
          </p:nvSpPr>
          <p:spPr bwMode="auto">
            <a:xfrm flipH="1">
              <a:off x="3243" y="1752"/>
              <a:ext cx="81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9713" name="Rectangle 17"/>
          <p:cNvSpPr>
            <a:spLocks/>
          </p:cNvSpPr>
          <p:nvPr/>
        </p:nvSpPr>
        <p:spPr bwMode="auto">
          <a:xfrm>
            <a:off x="5364163" y="2205038"/>
            <a:ext cx="36036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1600" b="1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29714" name="Rectangle 18"/>
          <p:cNvSpPr>
            <a:spLocks/>
          </p:cNvSpPr>
          <p:nvPr/>
        </p:nvSpPr>
        <p:spPr bwMode="auto">
          <a:xfrm>
            <a:off x="4356100" y="6165850"/>
            <a:ext cx="417671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/>
              <a:t>Průměr válce je asi 1 m.</a:t>
            </a:r>
          </a:p>
        </p:txBody>
      </p:sp>
      <p:sp>
        <p:nvSpPr>
          <p:cNvPr id="29716" name="Rectangle 20"/>
          <p:cNvSpPr>
            <a:spLocks/>
          </p:cNvSpPr>
          <p:nvPr/>
        </p:nvSpPr>
        <p:spPr bwMode="auto">
          <a:xfrm>
            <a:off x="5545138" y="4467225"/>
            <a:ext cx="1512887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200"/>
              <a:t>d = 2 . 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200"/>
              <a:t>d = 2 . 0,5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200" b="1" u="sng"/>
              <a:t>d = 1 m</a:t>
            </a:r>
          </a:p>
        </p:txBody>
      </p:sp>
      <p:graphicFrame>
        <p:nvGraphicFramePr>
          <p:cNvPr id="29717" name="Object 21"/>
          <p:cNvGraphicFramePr>
            <a:graphicFrameLocks noChangeAspect="1"/>
          </p:cNvGraphicFramePr>
          <p:nvPr>
            <p:ph sz="half" idx="2"/>
          </p:nvPr>
        </p:nvGraphicFramePr>
        <p:xfrm>
          <a:off x="1979613" y="5876925"/>
          <a:ext cx="1223962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6" name="Rovnice" r:id="rId3" imgW="672808" imgH="241195" progId="Equation.3">
                  <p:embed/>
                </p:oleObj>
              </mc:Choice>
              <mc:Fallback>
                <p:oleObj name="Rovnice" r:id="rId3" imgW="672808" imgH="241195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5876925"/>
                        <a:ext cx="1223962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6"/>
          <p:cNvSpPr txBox="1">
            <a:spLocks noChangeArrowheads="1"/>
          </p:cNvSpPr>
          <p:nvPr/>
        </p:nvSpPr>
        <p:spPr bwMode="auto">
          <a:xfrm>
            <a:off x="755650" y="188913"/>
            <a:ext cx="813752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cs-CZ" altLang="cs-CZ" sz="4000" b="1" i="1" u="sng" dirty="0">
                <a:solidFill>
                  <a:srgbClr val="FF0000"/>
                </a:solidFill>
                <a:latin typeface="Comic Sans MS" pitchFamily="66" charset="0"/>
                <a:cs typeface="+mn-cs"/>
              </a:rPr>
              <a:t>Objem válce </a:t>
            </a:r>
            <a:r>
              <a:rPr lang="cs-CZ" altLang="cs-CZ" sz="3200" b="1" i="1" u="sng" dirty="0">
                <a:solidFill>
                  <a:srgbClr val="FF0000"/>
                </a:solidFill>
                <a:latin typeface="Comic Sans MS" pitchFamily="66" charset="0"/>
                <a:cs typeface="+mn-cs"/>
              </a:rPr>
              <a:t>– vzorový příklad 2:</a:t>
            </a:r>
            <a:endParaRPr lang="cs-CZ" altLang="cs-CZ" sz="3200" b="1" i="1" u="sng" dirty="0">
              <a:latin typeface="+mn-lt"/>
              <a:cs typeface="+mn-cs"/>
            </a:endParaRPr>
          </a:p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cs-CZ" altLang="cs-CZ" sz="3800" b="1" i="1" u="sng" dirty="0">
                <a:latin typeface="+mn-lt"/>
                <a:cs typeface="+mn-cs"/>
              </a:rPr>
              <a:t>   </a:t>
            </a:r>
          </a:p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endParaRPr lang="cs-CZ" altLang="cs-CZ" sz="3800" b="1" i="1" u="sng" dirty="0">
              <a:latin typeface="+mn-lt"/>
              <a:cs typeface="+mn-cs"/>
            </a:endParaRPr>
          </a:p>
        </p:txBody>
      </p:sp>
      <p:sp>
        <p:nvSpPr>
          <p:cNvPr id="24" name="Tlačítko akce: Dopředu nebo Další 23">
            <a:hlinkClick r:id="" action="ppaction://hlinkshowjump?jump=nextslide" highlightClick="1"/>
          </p:cNvPr>
          <p:cNvSpPr/>
          <p:nvPr/>
        </p:nvSpPr>
        <p:spPr>
          <a:xfrm>
            <a:off x="8062913" y="6510338"/>
            <a:ext cx="1081087" cy="34766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22" name="Tlačítko akce: Zpět nebo Předchozí 21">
            <a:hlinkClick r:id="" action="ppaction://hlinkshowjump?jump=previousslide" highlightClick="1"/>
          </p:cNvPr>
          <p:cNvSpPr/>
          <p:nvPr/>
        </p:nvSpPr>
        <p:spPr>
          <a:xfrm>
            <a:off x="684213" y="6510338"/>
            <a:ext cx="935037" cy="34766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297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29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297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000"/>
                                        <p:tgtEl>
                                          <p:spTgt spid="297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000"/>
                                        <p:tgtEl>
                                          <p:spTgt spid="297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2000"/>
                                        <p:tgtEl>
                                          <p:spTgt spid="297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2000"/>
                                        <p:tgtEl>
                                          <p:spTgt spid="297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2000"/>
                                        <p:tgtEl>
                                          <p:spTgt spid="29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2000"/>
                                        <p:tgtEl>
                                          <p:spTgt spid="297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2000"/>
                                        <p:tgtEl>
                                          <p:spTgt spid="297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2000"/>
                                        <p:tgtEl>
                                          <p:spTgt spid="297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2000"/>
                                        <p:tgtEl>
                                          <p:spTgt spid="297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20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/>
      <p:bldP spid="29701" grpId="0" build="p"/>
      <p:bldP spid="29702" grpId="0" build="p"/>
      <p:bldP spid="29703" grpId="0"/>
      <p:bldP spid="29704" grpId="0"/>
      <p:bldP spid="29713" grpId="0"/>
      <p:bldP spid="29714" grpId="0"/>
      <p:bldP spid="29716" grpId="0" build="p"/>
      <p:bldP spid="24" grpId="0" animBg="1"/>
      <p:bldP spid="2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/>
          </p:cNvSpPr>
          <p:nvPr/>
        </p:nvSpPr>
        <p:spPr bwMode="auto">
          <a:xfrm>
            <a:off x="827088" y="1125538"/>
            <a:ext cx="8135937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/>
              <a:t>Vypočítej výšku válce, jehož poloměr je </a:t>
            </a:r>
            <a:r>
              <a:rPr lang="cs-CZ" altLang="cs-CZ" sz="2400" i="1"/>
              <a:t>r = 25 cm</a:t>
            </a:r>
            <a:r>
              <a:rPr lang="cs-CZ" altLang="cs-CZ" sz="2400"/>
              <a:t> a objem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 i="1"/>
              <a:t>V = 100 dm</a:t>
            </a:r>
            <a:r>
              <a:rPr lang="cs-CZ" altLang="cs-CZ" sz="2400" i="1" baseline="24000"/>
              <a:t>3</a:t>
            </a:r>
            <a:r>
              <a:rPr lang="cs-CZ" altLang="cs-CZ" sz="2400" i="1"/>
              <a:t>.</a:t>
            </a:r>
            <a:endParaRPr lang="cs-CZ" altLang="cs-CZ" sz="2400" i="1" baseline="24000"/>
          </a:p>
        </p:txBody>
      </p:sp>
      <p:sp>
        <p:nvSpPr>
          <p:cNvPr id="30725" name="Rectangle 5"/>
          <p:cNvSpPr>
            <a:spLocks/>
          </p:cNvSpPr>
          <p:nvPr/>
        </p:nvSpPr>
        <p:spPr bwMode="auto">
          <a:xfrm>
            <a:off x="1835150" y="2565400"/>
            <a:ext cx="1871663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cs-CZ" altLang="cs-CZ" sz="2200"/>
              <a:t>r = 25 cm</a:t>
            </a:r>
          </a:p>
          <a:p>
            <a:pPr eaLnBrk="1" hangingPunct="1">
              <a:buFontTx/>
              <a:buNone/>
            </a:pPr>
            <a:r>
              <a:rPr lang="cs-CZ" altLang="cs-CZ" sz="2200"/>
              <a:t>V = 100 dm</a:t>
            </a:r>
            <a:r>
              <a:rPr lang="cs-CZ" altLang="cs-CZ" sz="2200" baseline="24000"/>
              <a:t>3 </a:t>
            </a:r>
            <a:endParaRPr lang="cs-CZ" altLang="cs-CZ" sz="2200"/>
          </a:p>
          <a:p>
            <a:pPr eaLnBrk="1" hangingPunct="1">
              <a:buFontTx/>
              <a:buNone/>
            </a:pPr>
            <a:r>
              <a:rPr lang="cs-CZ" altLang="cs-CZ" sz="2200" u="sng"/>
              <a:t>v = ? (cm)</a:t>
            </a:r>
          </a:p>
        </p:txBody>
      </p:sp>
      <p:sp>
        <p:nvSpPr>
          <p:cNvPr id="30726" name="Rectangle 6"/>
          <p:cNvSpPr>
            <a:spLocks/>
          </p:cNvSpPr>
          <p:nvPr/>
        </p:nvSpPr>
        <p:spPr bwMode="auto">
          <a:xfrm>
            <a:off x="971550" y="3716338"/>
            <a:ext cx="3816350" cy="288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cs-CZ" altLang="cs-CZ" sz="2200"/>
              <a:t>          </a:t>
            </a:r>
            <a:r>
              <a:rPr lang="cs-CZ" altLang="cs-CZ" sz="1400"/>
              <a:t> </a:t>
            </a:r>
            <a:r>
              <a:rPr lang="cs-CZ" altLang="cs-CZ" sz="2200"/>
              <a:t>V = S</a:t>
            </a:r>
            <a:r>
              <a:rPr lang="cs-CZ" altLang="cs-CZ" sz="2200" baseline="-16000"/>
              <a:t>p</a:t>
            </a:r>
            <a:r>
              <a:rPr lang="cs-CZ" altLang="cs-CZ" sz="2200"/>
              <a:t> . v</a:t>
            </a:r>
          </a:p>
          <a:p>
            <a:pPr eaLnBrk="1" hangingPunct="1">
              <a:buFontTx/>
              <a:buNone/>
            </a:pPr>
            <a:r>
              <a:rPr lang="cs-CZ" altLang="cs-CZ" sz="2200"/>
              <a:t>          </a:t>
            </a:r>
            <a:r>
              <a:rPr lang="cs-CZ" altLang="cs-CZ" sz="1400"/>
              <a:t> </a:t>
            </a:r>
            <a:r>
              <a:rPr lang="cs-CZ" altLang="cs-CZ" sz="2200"/>
              <a:t>V = </a:t>
            </a:r>
            <a:r>
              <a:rPr lang="cs-CZ" altLang="cs-CZ" sz="2600">
                <a:latin typeface="Symbol" panose="05050102010706020507" pitchFamily="18" charset="2"/>
              </a:rPr>
              <a:t>p</a:t>
            </a:r>
            <a:r>
              <a:rPr lang="cs-CZ" altLang="cs-CZ" sz="2200"/>
              <a:t>r</a:t>
            </a:r>
            <a:r>
              <a:rPr lang="cs-CZ" altLang="cs-CZ" sz="2200" baseline="24000"/>
              <a:t>2</a:t>
            </a:r>
            <a:r>
              <a:rPr lang="cs-CZ" altLang="cs-CZ" sz="2200"/>
              <a:t> . v</a:t>
            </a:r>
          </a:p>
          <a:p>
            <a:pPr eaLnBrk="1" hangingPunct="1">
              <a:buFontTx/>
              <a:buNone/>
            </a:pPr>
            <a:r>
              <a:rPr lang="cs-CZ" altLang="cs-CZ" sz="2200"/>
              <a:t>100 000 = 3,14 . 25</a:t>
            </a:r>
            <a:r>
              <a:rPr lang="cs-CZ" altLang="cs-CZ" sz="2200" baseline="24000"/>
              <a:t>2</a:t>
            </a:r>
            <a:r>
              <a:rPr lang="cs-CZ" altLang="cs-CZ" sz="2200"/>
              <a:t> . v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200"/>
              <a:t>100 000 = 3,14 . 625 . v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200"/>
              <a:t>100 000 = 1 962,5 . v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200"/>
              <a:t>           </a:t>
            </a:r>
            <a:r>
              <a:rPr lang="cs-CZ" altLang="cs-CZ" sz="900"/>
              <a:t> </a:t>
            </a:r>
            <a:r>
              <a:rPr lang="cs-CZ" altLang="cs-CZ" sz="2200"/>
              <a:t>v = 100 000 : 1 962,5 </a:t>
            </a:r>
          </a:p>
          <a:p>
            <a:pPr eaLnBrk="1" hangingPunct="1">
              <a:buFontTx/>
              <a:buNone/>
            </a:pPr>
            <a:r>
              <a:rPr lang="cs-CZ" altLang="cs-CZ" sz="2200"/>
              <a:t>     </a:t>
            </a:r>
            <a:r>
              <a:rPr lang="cs-CZ" altLang="cs-CZ" sz="1200"/>
              <a:t>           </a:t>
            </a:r>
            <a:r>
              <a:rPr lang="cs-CZ" altLang="cs-CZ" sz="2200" u="sng"/>
              <a:t>v </a:t>
            </a:r>
            <a:r>
              <a:rPr lang="cs-CZ" altLang="cs-CZ" sz="800" u="sng"/>
              <a:t> </a:t>
            </a:r>
            <a:r>
              <a:rPr lang="cs-CZ" altLang="cs-CZ" sz="2200" u="sng"/>
              <a:t>= 50,955 cm</a:t>
            </a:r>
          </a:p>
        </p:txBody>
      </p:sp>
      <p:sp>
        <p:nvSpPr>
          <p:cNvPr id="30727" name="Rectangle 7"/>
          <p:cNvSpPr>
            <a:spLocks/>
          </p:cNvSpPr>
          <p:nvPr/>
        </p:nvSpPr>
        <p:spPr bwMode="auto">
          <a:xfrm>
            <a:off x="1042988" y="2060575"/>
            <a:ext cx="1295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 i="1" u="sng"/>
              <a:t>Řešení:</a:t>
            </a:r>
          </a:p>
        </p:txBody>
      </p:sp>
      <p:sp>
        <p:nvSpPr>
          <p:cNvPr id="30738" name="Rectangle 18"/>
          <p:cNvSpPr>
            <a:spLocks/>
          </p:cNvSpPr>
          <p:nvPr/>
        </p:nvSpPr>
        <p:spPr bwMode="auto">
          <a:xfrm>
            <a:off x="4643438" y="6092825"/>
            <a:ext cx="3887787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/>
              <a:t>Výška válce je asi 51 cm.</a:t>
            </a:r>
          </a:p>
        </p:txBody>
      </p:sp>
      <p:sp>
        <p:nvSpPr>
          <p:cNvPr id="30740" name="Rectangle 20"/>
          <p:cNvSpPr>
            <a:spLocks/>
          </p:cNvSpPr>
          <p:nvPr/>
        </p:nvSpPr>
        <p:spPr bwMode="auto">
          <a:xfrm>
            <a:off x="5795963" y="3068638"/>
            <a:ext cx="9366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1600" b="1"/>
              <a:t>v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5148263" y="2636838"/>
            <a:ext cx="1296987" cy="1152525"/>
            <a:chOff x="793" y="2024"/>
            <a:chExt cx="1452" cy="2041"/>
          </a:xfrm>
        </p:grpSpPr>
        <p:sp>
          <p:nvSpPr>
            <p:cNvPr id="17422" name="Oval 22"/>
            <p:cNvSpPr>
              <a:spLocks noChangeArrowheads="1"/>
            </p:cNvSpPr>
            <p:nvPr/>
          </p:nvSpPr>
          <p:spPr bwMode="auto">
            <a:xfrm>
              <a:off x="793" y="3554"/>
              <a:ext cx="1452" cy="51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1800"/>
            </a:p>
          </p:txBody>
        </p:sp>
        <p:sp>
          <p:nvSpPr>
            <p:cNvPr id="17423" name="AutoShape 23"/>
            <p:cNvSpPr>
              <a:spLocks noChangeArrowheads="1"/>
            </p:cNvSpPr>
            <p:nvPr/>
          </p:nvSpPr>
          <p:spPr bwMode="auto">
            <a:xfrm>
              <a:off x="793" y="2024"/>
              <a:ext cx="1451" cy="2041"/>
            </a:xfrm>
            <a:prstGeom prst="can">
              <a:avLst>
                <a:gd name="adj" fmla="val 3516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1800"/>
            </a:p>
          </p:txBody>
        </p:sp>
        <p:sp>
          <p:nvSpPr>
            <p:cNvPr id="17424" name="Oval 24"/>
            <p:cNvSpPr>
              <a:spLocks noChangeArrowheads="1"/>
            </p:cNvSpPr>
            <p:nvPr/>
          </p:nvSpPr>
          <p:spPr bwMode="auto">
            <a:xfrm>
              <a:off x="793" y="2024"/>
              <a:ext cx="1452" cy="51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1800"/>
            </a:p>
          </p:txBody>
        </p:sp>
        <p:sp>
          <p:nvSpPr>
            <p:cNvPr id="17425" name="Line 25"/>
            <p:cNvSpPr>
              <a:spLocks noChangeShapeType="1"/>
            </p:cNvSpPr>
            <p:nvPr/>
          </p:nvSpPr>
          <p:spPr bwMode="auto">
            <a:xfrm>
              <a:off x="793" y="2278"/>
              <a:ext cx="1452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7426" name="Line 26"/>
            <p:cNvSpPr>
              <a:spLocks noChangeShapeType="1"/>
            </p:cNvSpPr>
            <p:nvPr/>
          </p:nvSpPr>
          <p:spPr bwMode="auto">
            <a:xfrm>
              <a:off x="1519" y="2296"/>
              <a:ext cx="1" cy="154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7427" name="Line 27"/>
            <p:cNvSpPr>
              <a:spLocks noChangeShapeType="1"/>
            </p:cNvSpPr>
            <p:nvPr/>
          </p:nvSpPr>
          <p:spPr bwMode="auto">
            <a:xfrm>
              <a:off x="793" y="3819"/>
              <a:ext cx="1452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7428" name="Line 28"/>
            <p:cNvSpPr>
              <a:spLocks noChangeShapeType="1"/>
            </p:cNvSpPr>
            <p:nvPr/>
          </p:nvSpPr>
          <p:spPr bwMode="auto">
            <a:xfrm flipH="1">
              <a:off x="793" y="2278"/>
              <a:ext cx="725" cy="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30749" name="Rectangle 29"/>
          <p:cNvSpPr>
            <a:spLocks/>
          </p:cNvSpPr>
          <p:nvPr/>
        </p:nvSpPr>
        <p:spPr bwMode="auto">
          <a:xfrm>
            <a:off x="5003800" y="2349500"/>
            <a:ext cx="1439863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1600"/>
              <a:t>r = 25 cm</a:t>
            </a:r>
          </a:p>
        </p:txBody>
      </p:sp>
      <p:sp>
        <p:nvSpPr>
          <p:cNvPr id="21" name="Rectangle 6"/>
          <p:cNvSpPr txBox="1">
            <a:spLocks noChangeArrowheads="1"/>
          </p:cNvSpPr>
          <p:nvPr/>
        </p:nvSpPr>
        <p:spPr bwMode="auto">
          <a:xfrm>
            <a:off x="755650" y="188913"/>
            <a:ext cx="813752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cs-CZ" altLang="cs-CZ" sz="4000" b="1" i="1" u="sng" dirty="0">
                <a:solidFill>
                  <a:srgbClr val="FF0000"/>
                </a:solidFill>
                <a:latin typeface="Comic Sans MS" pitchFamily="66" charset="0"/>
                <a:cs typeface="+mn-cs"/>
              </a:rPr>
              <a:t>Objem válce </a:t>
            </a:r>
            <a:r>
              <a:rPr lang="cs-CZ" altLang="cs-CZ" sz="3200" b="1" i="1" u="sng" dirty="0">
                <a:solidFill>
                  <a:srgbClr val="FF0000"/>
                </a:solidFill>
                <a:latin typeface="Comic Sans MS" pitchFamily="66" charset="0"/>
                <a:cs typeface="+mn-cs"/>
              </a:rPr>
              <a:t>– vzorový příklad 3:</a:t>
            </a:r>
            <a:endParaRPr lang="cs-CZ" altLang="cs-CZ" sz="3200" b="1" i="1" u="sng" dirty="0">
              <a:latin typeface="+mn-lt"/>
              <a:cs typeface="+mn-cs"/>
            </a:endParaRPr>
          </a:p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cs-CZ" altLang="cs-CZ" sz="3800" b="1" i="1" u="sng" dirty="0">
                <a:latin typeface="+mn-lt"/>
                <a:cs typeface="+mn-cs"/>
              </a:rPr>
              <a:t>   </a:t>
            </a:r>
          </a:p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endParaRPr lang="cs-CZ" altLang="cs-CZ" sz="3800" b="1" i="1" u="sng" dirty="0">
              <a:latin typeface="+mn-lt"/>
              <a:cs typeface="+mn-cs"/>
            </a:endParaRPr>
          </a:p>
        </p:txBody>
      </p:sp>
      <p:sp>
        <p:nvSpPr>
          <p:cNvPr id="17419" name="Obdélník 21"/>
          <p:cNvSpPr>
            <a:spLocks noChangeArrowheads="1"/>
          </p:cNvSpPr>
          <p:nvPr/>
        </p:nvSpPr>
        <p:spPr bwMode="auto">
          <a:xfrm>
            <a:off x="4859338" y="4508500"/>
            <a:ext cx="29638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000" b="1" i="1"/>
              <a:t>100 dm</a:t>
            </a:r>
            <a:r>
              <a:rPr lang="cs-CZ" altLang="cs-CZ" sz="2000" b="1" i="1" baseline="24000"/>
              <a:t>3</a:t>
            </a:r>
            <a:r>
              <a:rPr lang="cs-CZ" altLang="cs-CZ" sz="2000" b="1" i="1"/>
              <a:t> = 100 000 cm</a:t>
            </a:r>
            <a:r>
              <a:rPr lang="cs-CZ" altLang="cs-CZ" sz="2000" b="1" i="1" baseline="24000"/>
              <a:t>3 </a:t>
            </a:r>
            <a:endParaRPr lang="cs-CZ" altLang="cs-CZ" sz="2000" b="1" i="1"/>
          </a:p>
        </p:txBody>
      </p:sp>
      <p:sp>
        <p:nvSpPr>
          <p:cNvPr id="23" name="Tlačítko akce: Zpět nebo Předchozí 22">
            <a:hlinkClick r:id="" action="ppaction://hlinkshowjump?jump=previousslide" highlightClick="1"/>
          </p:cNvPr>
          <p:cNvSpPr/>
          <p:nvPr/>
        </p:nvSpPr>
        <p:spPr>
          <a:xfrm>
            <a:off x="684213" y="6510338"/>
            <a:ext cx="935037" cy="34766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24" name="Tlačítko akce: Dopředu nebo Další 23">
            <a:hlinkClick r:id="" action="ppaction://hlinkshowjump?jump=nextslide" highlightClick="1"/>
          </p:cNvPr>
          <p:cNvSpPr/>
          <p:nvPr/>
        </p:nvSpPr>
        <p:spPr>
          <a:xfrm>
            <a:off x="8062913" y="6510338"/>
            <a:ext cx="1081087" cy="34766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307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307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30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30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30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307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2000"/>
                                        <p:tgtEl>
                                          <p:spTgt spid="307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000"/>
                                        <p:tgtEl>
                                          <p:spTgt spid="307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2000"/>
                                        <p:tgtEl>
                                          <p:spTgt spid="307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2000"/>
                                        <p:tgtEl>
                                          <p:spTgt spid="307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2000"/>
                                        <p:tgtEl>
                                          <p:spTgt spid="307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20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30725" grpId="0" build="p"/>
      <p:bldP spid="30726" grpId="0" build="p"/>
      <p:bldP spid="30727" grpId="0"/>
      <p:bldP spid="30738" grpId="0"/>
      <p:bldP spid="30740" grpId="0"/>
      <p:bldP spid="30749" grpId="0"/>
      <p:bldP spid="17419" grpId="0"/>
      <p:bldP spid="23" grpId="0" animBg="1"/>
      <p:bldP spid="2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94" name="Rectangle 42"/>
          <p:cNvSpPr>
            <a:spLocks/>
          </p:cNvSpPr>
          <p:nvPr/>
        </p:nvSpPr>
        <p:spPr bwMode="auto">
          <a:xfrm>
            <a:off x="755650" y="1412875"/>
            <a:ext cx="8135938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 b="1"/>
              <a:t>1.</a:t>
            </a:r>
            <a:r>
              <a:rPr lang="cs-CZ" altLang="cs-CZ" sz="2400"/>
              <a:t> Vypočítejte povrch a objem válce, jestliže platí: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/>
              <a:t>              a) r = 2 dm, v = 10 cm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/>
              <a:t>              b) r = 3,5 cm, v = 0,05 m</a:t>
            </a:r>
          </a:p>
        </p:txBody>
      </p:sp>
      <p:sp>
        <p:nvSpPr>
          <p:cNvPr id="23595" name="Rectangle 43"/>
          <p:cNvSpPr>
            <a:spLocks/>
          </p:cNvSpPr>
          <p:nvPr/>
        </p:nvSpPr>
        <p:spPr bwMode="auto">
          <a:xfrm>
            <a:off x="827088" y="2708275"/>
            <a:ext cx="8135937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 b="1"/>
              <a:t>2.</a:t>
            </a:r>
            <a:r>
              <a:rPr lang="cs-CZ" altLang="cs-CZ" sz="2400"/>
              <a:t> Vypočítejte výšku válce, jestliže platí: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/>
              <a:t>              a) r = 20 mm, V = 1,5 dm</a:t>
            </a:r>
            <a:r>
              <a:rPr lang="cs-CZ" altLang="cs-CZ" sz="2400" baseline="16000"/>
              <a:t>3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/>
              <a:t>              b) r = 50 dm, V = 15 m</a:t>
            </a:r>
            <a:r>
              <a:rPr lang="cs-CZ" altLang="cs-CZ" sz="2400" baseline="16000"/>
              <a:t>3</a:t>
            </a:r>
            <a:endParaRPr lang="cs-CZ" altLang="cs-CZ" sz="2400"/>
          </a:p>
        </p:txBody>
      </p:sp>
      <p:sp>
        <p:nvSpPr>
          <p:cNvPr id="23596" name="Rectangle 44"/>
          <p:cNvSpPr>
            <a:spLocks/>
          </p:cNvSpPr>
          <p:nvPr/>
        </p:nvSpPr>
        <p:spPr bwMode="auto">
          <a:xfrm>
            <a:off x="755650" y="3933825"/>
            <a:ext cx="8135938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 b="1"/>
              <a:t>3.</a:t>
            </a:r>
            <a:r>
              <a:rPr lang="cs-CZ" altLang="cs-CZ" sz="2400"/>
              <a:t> Vypočítejte poloměr podstavy válce, jestliže platí: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/>
              <a:t>              a) v = 7,8 cm, V = 250 cm</a:t>
            </a:r>
            <a:r>
              <a:rPr lang="cs-CZ" altLang="cs-CZ" sz="2400" baseline="16000"/>
              <a:t>3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/>
              <a:t>              b) v = 0,25 m, V = 5,72 m</a:t>
            </a:r>
            <a:r>
              <a:rPr lang="cs-CZ" altLang="cs-CZ" sz="2400" baseline="16000"/>
              <a:t>3</a:t>
            </a:r>
            <a:endParaRPr lang="cs-CZ" altLang="cs-CZ" sz="2400"/>
          </a:p>
        </p:txBody>
      </p:sp>
      <p:sp>
        <p:nvSpPr>
          <p:cNvPr id="23597" name="Rectangle 45"/>
          <p:cNvSpPr>
            <a:spLocks/>
          </p:cNvSpPr>
          <p:nvPr/>
        </p:nvSpPr>
        <p:spPr bwMode="auto">
          <a:xfrm>
            <a:off x="755650" y="5157788"/>
            <a:ext cx="8135938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 b="1"/>
              <a:t>4.</a:t>
            </a:r>
            <a:r>
              <a:rPr lang="cs-CZ" altLang="cs-CZ" sz="2400"/>
              <a:t> Vypočítejte výšku válce, jestliže platí: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/>
              <a:t>              a) r = 3 cm, S = 1,9 dm</a:t>
            </a:r>
            <a:r>
              <a:rPr lang="cs-CZ" altLang="cs-CZ" sz="2400" baseline="16000"/>
              <a:t>2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/>
              <a:t>              b) r = 16 mm, S = 20 cm</a:t>
            </a:r>
            <a:r>
              <a:rPr lang="cs-CZ" altLang="cs-CZ" sz="2400" baseline="16000"/>
              <a:t>2</a:t>
            </a:r>
          </a:p>
        </p:txBody>
      </p:sp>
      <p:sp>
        <p:nvSpPr>
          <p:cNvPr id="7" name="Tlačítko akce: Dopředu nebo Další 6">
            <a:hlinkClick r:id="" action="ppaction://hlinkshowjump?jump=nextslide" highlightClick="1"/>
          </p:cNvPr>
          <p:cNvSpPr/>
          <p:nvPr/>
        </p:nvSpPr>
        <p:spPr>
          <a:xfrm>
            <a:off x="8062913" y="6510338"/>
            <a:ext cx="1081087" cy="34766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8" name="Rectangle 6"/>
          <p:cNvSpPr txBox="1">
            <a:spLocks noChangeArrowheads="1"/>
          </p:cNvSpPr>
          <p:nvPr/>
        </p:nvSpPr>
        <p:spPr bwMode="auto">
          <a:xfrm>
            <a:off x="1006475" y="260350"/>
            <a:ext cx="8137525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cs-CZ" altLang="cs-CZ" sz="4000" b="1" i="1" u="sng" dirty="0">
                <a:solidFill>
                  <a:srgbClr val="FF0000"/>
                </a:solidFill>
                <a:latin typeface="Comic Sans MS" pitchFamily="66" charset="0"/>
                <a:cs typeface="+mn-cs"/>
              </a:rPr>
              <a:t>Válec </a:t>
            </a:r>
            <a:r>
              <a:rPr lang="cs-CZ" altLang="cs-CZ" sz="3200" b="1" i="1" u="sng" dirty="0">
                <a:solidFill>
                  <a:srgbClr val="FF0000"/>
                </a:solidFill>
                <a:latin typeface="Comic Sans MS" pitchFamily="66" charset="0"/>
                <a:cs typeface="+mn-cs"/>
              </a:rPr>
              <a:t>– příklady k procvičení:</a:t>
            </a:r>
            <a:endParaRPr lang="cs-CZ" altLang="cs-CZ" sz="3200" b="1" i="1" u="sng" dirty="0">
              <a:latin typeface="+mn-lt"/>
              <a:cs typeface="+mn-cs"/>
            </a:endParaRPr>
          </a:p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cs-CZ" altLang="cs-CZ" sz="3800" b="1" i="1" u="sng" dirty="0">
                <a:latin typeface="+mn-lt"/>
                <a:cs typeface="+mn-cs"/>
              </a:rPr>
              <a:t>   </a:t>
            </a:r>
          </a:p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endParaRPr lang="cs-CZ" altLang="cs-CZ" sz="3800" b="1" i="1" u="sng" dirty="0">
              <a:latin typeface="+mn-lt"/>
              <a:cs typeface="+mn-cs"/>
            </a:endParaRPr>
          </a:p>
        </p:txBody>
      </p:sp>
      <p:sp>
        <p:nvSpPr>
          <p:cNvPr id="10" name="Tlačítko akce: Zpět nebo Předchozí 9">
            <a:hlinkClick r:id="" action="ppaction://hlinkshowjump?jump=previousslide" highlightClick="1"/>
          </p:cNvPr>
          <p:cNvSpPr/>
          <p:nvPr/>
        </p:nvSpPr>
        <p:spPr>
          <a:xfrm>
            <a:off x="684213" y="6510338"/>
            <a:ext cx="935037" cy="34766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23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23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235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23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235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23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235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94" grpId="0"/>
      <p:bldP spid="23594" grpId="1"/>
      <p:bldP spid="23595" grpId="0"/>
      <p:bldP spid="23595" grpId="1"/>
      <p:bldP spid="23596" grpId="0"/>
      <p:bldP spid="23596" grpId="1"/>
      <p:bldP spid="23597" grpId="0"/>
      <p:bldP spid="7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52" name="Picture 8" descr="MCj03209660000[1]"/>
          <p:cNvPicPr>
            <a:picLocks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6588" y="4708525"/>
            <a:ext cx="3168650" cy="1811338"/>
          </a:xfrm>
        </p:spPr>
      </p:pic>
      <p:sp>
        <p:nvSpPr>
          <p:cNvPr id="31747" name="Rectangle 3"/>
          <p:cNvSpPr>
            <a:spLocks/>
          </p:cNvSpPr>
          <p:nvPr/>
        </p:nvSpPr>
        <p:spPr bwMode="auto">
          <a:xfrm>
            <a:off x="684213" y="1492250"/>
            <a:ext cx="6119812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 b="1"/>
              <a:t>1.</a:t>
            </a:r>
            <a:r>
              <a:rPr lang="cs-CZ" altLang="cs-CZ" sz="2400"/>
              <a:t> Válec na válcování asfaltu má průměr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/>
              <a:t>    80 cm a výšku 1,2 m. Kolik čtverečních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/>
              <a:t>    metrů cesty zválcuje, jestliže se otočí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/>
              <a:t>    dvacetkrát?</a:t>
            </a:r>
          </a:p>
        </p:txBody>
      </p:sp>
      <p:sp>
        <p:nvSpPr>
          <p:cNvPr id="31751" name="Rectangle 7"/>
          <p:cNvSpPr>
            <a:spLocks/>
          </p:cNvSpPr>
          <p:nvPr/>
        </p:nvSpPr>
        <p:spPr bwMode="auto">
          <a:xfrm>
            <a:off x="684213" y="3930650"/>
            <a:ext cx="813752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 b="1"/>
              <a:t>2.</a:t>
            </a:r>
            <a:r>
              <a:rPr lang="cs-CZ" altLang="cs-CZ" sz="2400"/>
              <a:t> Cisterna má tvar válce s průměrem 2 m a objemem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/>
              <a:t>    400 hl. Vypočítej délku cisterny a povrch cisterny.</a:t>
            </a:r>
          </a:p>
        </p:txBody>
      </p:sp>
      <p:pic>
        <p:nvPicPr>
          <p:cNvPr id="31761" name="Picture 17" descr="MCj02406870000[1]"/>
          <p:cNvPicPr>
            <a:picLocks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70663" y="1306513"/>
            <a:ext cx="2208212" cy="2232025"/>
          </a:xfrm>
        </p:spPr>
      </p:pic>
      <p:sp>
        <p:nvSpPr>
          <p:cNvPr id="7" name="Tlačítko akce: Zpět nebo Předchozí 6">
            <a:hlinkClick r:id="" action="ppaction://hlinkshowjump?jump=previousslide" highlightClick="1"/>
          </p:cNvPr>
          <p:cNvSpPr/>
          <p:nvPr/>
        </p:nvSpPr>
        <p:spPr>
          <a:xfrm>
            <a:off x="684213" y="6510338"/>
            <a:ext cx="935037" cy="34766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8" name="Tlačítko akce: Dopředu nebo Další 7">
            <a:hlinkClick r:id="" action="ppaction://hlinkshowjump?jump=nextslide" highlightClick="1"/>
          </p:cNvPr>
          <p:cNvSpPr/>
          <p:nvPr/>
        </p:nvSpPr>
        <p:spPr>
          <a:xfrm>
            <a:off x="8062913" y="6510338"/>
            <a:ext cx="1081087" cy="34766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10" name="Rectangle 6"/>
          <p:cNvSpPr txBox="1">
            <a:spLocks noChangeArrowheads="1"/>
          </p:cNvSpPr>
          <p:nvPr/>
        </p:nvSpPr>
        <p:spPr bwMode="auto">
          <a:xfrm>
            <a:off x="1006475" y="260350"/>
            <a:ext cx="8137525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cs-CZ" altLang="cs-CZ" sz="4000" b="1" i="1" u="sng" dirty="0">
                <a:solidFill>
                  <a:srgbClr val="FF0000"/>
                </a:solidFill>
                <a:latin typeface="Comic Sans MS" pitchFamily="66" charset="0"/>
                <a:cs typeface="+mn-cs"/>
              </a:rPr>
              <a:t>Válec </a:t>
            </a:r>
            <a:r>
              <a:rPr lang="cs-CZ" altLang="cs-CZ" sz="3200" b="1" i="1" u="sng" dirty="0">
                <a:solidFill>
                  <a:srgbClr val="FF0000"/>
                </a:solidFill>
                <a:latin typeface="Comic Sans MS" pitchFamily="66" charset="0"/>
                <a:cs typeface="+mn-cs"/>
              </a:rPr>
              <a:t>– příklady </a:t>
            </a:r>
            <a:r>
              <a:rPr lang="cs-CZ" altLang="cs-CZ" sz="3200" b="1" i="1" u="sng" dirty="0">
                <a:solidFill>
                  <a:srgbClr val="FF0000"/>
                </a:solidFill>
                <a:latin typeface="Comic Sans MS" pitchFamily="66" charset="0"/>
                <a:cs typeface="+mn-cs"/>
              </a:rPr>
              <a:t>z praxe:</a:t>
            </a:r>
            <a:endParaRPr lang="cs-CZ" altLang="cs-CZ" sz="3200" b="1" i="1" u="sng" dirty="0">
              <a:latin typeface="+mn-lt"/>
              <a:cs typeface="+mn-cs"/>
            </a:endParaRPr>
          </a:p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cs-CZ" altLang="cs-CZ" sz="3800" b="1" i="1" u="sng" dirty="0">
                <a:latin typeface="+mn-lt"/>
                <a:cs typeface="+mn-cs"/>
              </a:rPr>
              <a:t>   </a:t>
            </a:r>
          </a:p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endParaRPr lang="cs-CZ" altLang="cs-CZ" sz="3800" b="1" i="1" u="sng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20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20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/>
      <p:bldP spid="31747" grpId="1"/>
      <p:bldP spid="31751" grpId="0"/>
      <p:bldP spid="7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4" name="Picture 8" descr="MCj02869000000[1]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59563" y="1341438"/>
            <a:ext cx="2057400" cy="2660650"/>
          </a:xfrm>
        </p:spPr>
      </p:pic>
      <p:sp>
        <p:nvSpPr>
          <p:cNvPr id="34820" name="Rectangle 4"/>
          <p:cNvSpPr>
            <a:spLocks/>
          </p:cNvSpPr>
          <p:nvPr/>
        </p:nvSpPr>
        <p:spPr bwMode="auto">
          <a:xfrm>
            <a:off x="611188" y="1557338"/>
            <a:ext cx="6551612" cy="230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 b="1"/>
              <a:t>3.</a:t>
            </a:r>
            <a:r>
              <a:rPr lang="cs-CZ" altLang="cs-CZ" sz="2400"/>
              <a:t> Studna má tvar válce s průměrem 1,2 m.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/>
              <a:t>    Od povrchu k hladině vody je hloubka 4 m;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/>
              <a:t>    hloubka vody je 3,5 m.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/>
              <a:t>    a) Kolik metrů krychlových zeminy museli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/>
              <a:t>        vykopat při hloubení studny?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/>
              <a:t>    b) Kolik hektolitrů vody je ve studni?</a:t>
            </a:r>
          </a:p>
        </p:txBody>
      </p:sp>
      <p:sp>
        <p:nvSpPr>
          <p:cNvPr id="34821" name="Rectangle 5"/>
          <p:cNvSpPr>
            <a:spLocks/>
          </p:cNvSpPr>
          <p:nvPr/>
        </p:nvSpPr>
        <p:spPr bwMode="auto">
          <a:xfrm>
            <a:off x="2771775" y="4365625"/>
            <a:ext cx="6048375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 b="1"/>
              <a:t>4.</a:t>
            </a:r>
            <a:r>
              <a:rPr lang="cs-CZ" altLang="cs-CZ" sz="2400"/>
              <a:t> Okapový žlab má tvar poloviny pláště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/>
              <a:t>    válce s průměrem 12 cm. Celková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/>
              <a:t>    délka žlabu okolo domu je 36 m. Kolik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/>
              <a:t>    metrů čtverečních plechu se spotřebuje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/>
              <a:t>    na zhotovení okapového žlabu?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/>
              <a:t>    (na okraje a odpad se počítá 15 %)</a:t>
            </a:r>
          </a:p>
        </p:txBody>
      </p:sp>
      <p:pic>
        <p:nvPicPr>
          <p:cNvPr id="34842" name="Picture 26" descr="MCj03609040000[1]"/>
          <p:cNvPicPr>
            <a:picLocks noChangeAspect="1" noChangeArrowheads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188" y="4221163"/>
            <a:ext cx="1846262" cy="2160587"/>
          </a:xfrm>
        </p:spPr>
      </p:pic>
      <p:sp>
        <p:nvSpPr>
          <p:cNvPr id="7" name="Tlačítko akce: Zpět nebo Předchozí 6">
            <a:hlinkClick r:id="" action="ppaction://hlinkshowjump?jump=previousslide" highlightClick="1"/>
          </p:cNvPr>
          <p:cNvSpPr/>
          <p:nvPr/>
        </p:nvSpPr>
        <p:spPr>
          <a:xfrm>
            <a:off x="684213" y="6510338"/>
            <a:ext cx="935037" cy="34766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8" name="Tlačítko akce: Dopředu nebo Další 7">
            <a:hlinkClick r:id="" action="ppaction://hlinkshowjump?jump=nextslide" highlightClick="1"/>
          </p:cNvPr>
          <p:cNvSpPr/>
          <p:nvPr/>
        </p:nvSpPr>
        <p:spPr>
          <a:xfrm>
            <a:off x="8062913" y="6510338"/>
            <a:ext cx="1081087" cy="34766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10" name="Rectangle 6"/>
          <p:cNvSpPr txBox="1">
            <a:spLocks noChangeArrowheads="1"/>
          </p:cNvSpPr>
          <p:nvPr/>
        </p:nvSpPr>
        <p:spPr bwMode="auto">
          <a:xfrm>
            <a:off x="1006475" y="260350"/>
            <a:ext cx="8137525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cs-CZ" altLang="cs-CZ" sz="4000" b="1" i="1" u="sng" dirty="0">
                <a:solidFill>
                  <a:srgbClr val="FF0000"/>
                </a:solidFill>
                <a:latin typeface="Comic Sans MS" pitchFamily="66" charset="0"/>
                <a:cs typeface="+mn-cs"/>
              </a:rPr>
              <a:t>Válec </a:t>
            </a:r>
            <a:r>
              <a:rPr lang="cs-CZ" altLang="cs-CZ" sz="3200" b="1" i="1" u="sng" dirty="0">
                <a:solidFill>
                  <a:srgbClr val="FF0000"/>
                </a:solidFill>
                <a:latin typeface="Comic Sans MS" pitchFamily="66" charset="0"/>
                <a:cs typeface="+mn-cs"/>
              </a:rPr>
              <a:t>– příklady </a:t>
            </a:r>
            <a:r>
              <a:rPr lang="cs-CZ" altLang="cs-CZ" sz="3200" b="1" i="1" u="sng" dirty="0">
                <a:solidFill>
                  <a:srgbClr val="FF0000"/>
                </a:solidFill>
                <a:latin typeface="Comic Sans MS" pitchFamily="66" charset="0"/>
                <a:cs typeface="+mn-cs"/>
              </a:rPr>
              <a:t>z praxe:</a:t>
            </a:r>
            <a:endParaRPr lang="cs-CZ" altLang="cs-CZ" sz="3200" b="1" i="1" u="sng" dirty="0">
              <a:latin typeface="+mn-lt"/>
              <a:cs typeface="+mn-cs"/>
            </a:endParaRPr>
          </a:p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cs-CZ" altLang="cs-CZ" sz="3800" b="1" i="1" u="sng" dirty="0">
                <a:latin typeface="+mn-lt"/>
                <a:cs typeface="+mn-cs"/>
              </a:rPr>
              <a:t>   </a:t>
            </a:r>
          </a:p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endParaRPr lang="cs-CZ" altLang="cs-CZ" sz="3800" b="1" i="1" u="sng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20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2000"/>
                                        <p:tgtEl>
                                          <p:spTgt spid="34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/>
      <p:bldP spid="34820" grpId="1"/>
      <p:bldP spid="34821" grpId="0"/>
      <p:bldP spid="7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3492500" y="1412875"/>
            <a:ext cx="1008063" cy="1944688"/>
          </a:xfrm>
          <a:prstGeom prst="can">
            <a:avLst>
              <a:gd name="adj" fmla="val 48228"/>
            </a:avLst>
          </a:prstGeom>
          <a:solidFill>
            <a:srgbClr val="D60093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5364163" y="3313113"/>
            <a:ext cx="2663825" cy="547687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 = 2.S</a:t>
            </a:r>
            <a:r>
              <a:rPr lang="cs-CZ" altLang="cs-CZ" sz="2800" b="1" baseline="-25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p</a:t>
            </a: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+ S</a:t>
            </a:r>
            <a:r>
              <a:rPr lang="cs-CZ" altLang="cs-CZ" sz="2800" b="1" baseline="-25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pl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4356100" y="5949950"/>
            <a:ext cx="1871663" cy="528638"/>
          </a:xfrm>
          <a:prstGeom prst="rect">
            <a:avLst/>
          </a:prstGeom>
          <a:solidFill>
            <a:srgbClr val="FFFFC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</a:t>
            </a:r>
            <a:r>
              <a:rPr lang="cs-CZ" altLang="cs-CZ" sz="2800" b="1" baseline="-25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pl</a:t>
            </a: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= o</a:t>
            </a:r>
            <a:r>
              <a:rPr lang="cs-CZ" altLang="cs-CZ" sz="2800" b="1" baseline="-25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p</a:t>
            </a: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.v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755650" y="3213100"/>
            <a:ext cx="1944688" cy="547688"/>
          </a:xfrm>
          <a:prstGeom prst="rect">
            <a:avLst/>
          </a:prstGeom>
          <a:solidFill>
            <a:srgbClr val="FFC16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V = S</a:t>
            </a:r>
            <a:r>
              <a:rPr lang="cs-CZ" altLang="cs-CZ" sz="2800" b="1" baseline="-25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p</a:t>
            </a: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. v</a:t>
            </a:r>
            <a:endParaRPr lang="cs-CZ" altLang="cs-CZ" sz="2800" b="1" baseline="-250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827088" y="4365625"/>
            <a:ext cx="2016125" cy="615950"/>
          </a:xfrm>
          <a:prstGeom prst="rect">
            <a:avLst/>
          </a:prstGeom>
          <a:solidFill>
            <a:srgbClr val="FFC16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V = </a:t>
            </a:r>
            <a:r>
              <a:rPr lang="cs-CZ" altLang="cs-CZ" sz="3400" b="1" dirty="0">
                <a:latin typeface="Symbol" pitchFamily="18" charset="2"/>
                <a:cs typeface="Arial" charset="0"/>
              </a:rPr>
              <a:t>p</a:t>
            </a: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.r</a:t>
            </a:r>
            <a:r>
              <a:rPr lang="cs-CZ" altLang="cs-CZ" sz="2800" b="1" baseline="30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.v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5219700" y="4394200"/>
            <a:ext cx="3384550" cy="5842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 = 2 </a:t>
            </a:r>
            <a:r>
              <a:rPr lang="cs-CZ" altLang="cs-CZ" sz="3200" b="1" dirty="0">
                <a:latin typeface="Symbol" pitchFamily="18" charset="2"/>
                <a:cs typeface="Arial" charset="0"/>
              </a:rPr>
              <a:t>p</a:t>
            </a: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.r</a:t>
            </a:r>
            <a:r>
              <a:rPr lang="cs-CZ" altLang="cs-CZ" sz="2800" b="1" baseline="30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+ </a:t>
            </a:r>
            <a:r>
              <a:rPr lang="cs-CZ" altLang="cs-CZ" sz="2800" b="1" dirty="0"/>
              <a:t>2.</a:t>
            </a:r>
            <a:r>
              <a:rPr lang="cs-CZ" altLang="cs-CZ" sz="2800" b="1" dirty="0">
                <a:latin typeface="Symbol" pitchFamily="18" charset="2"/>
                <a:cs typeface="Arial" charset="0"/>
              </a:rPr>
              <a:t> </a:t>
            </a:r>
            <a:r>
              <a:rPr lang="cs-CZ" altLang="cs-CZ" sz="3200" b="1" dirty="0">
                <a:latin typeface="Symbol" pitchFamily="18" charset="2"/>
                <a:cs typeface="Arial" charset="0"/>
              </a:rPr>
              <a:t>p</a:t>
            </a: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.r.v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6300788" y="5949950"/>
            <a:ext cx="2305050" cy="584200"/>
          </a:xfrm>
          <a:prstGeom prst="rect">
            <a:avLst/>
          </a:prstGeom>
          <a:solidFill>
            <a:srgbClr val="FFFFC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</a:t>
            </a:r>
            <a:r>
              <a:rPr lang="cs-CZ" altLang="cs-CZ" sz="2800" b="1" baseline="-25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pl</a:t>
            </a: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= </a:t>
            </a:r>
            <a:r>
              <a:rPr lang="cs-CZ" altLang="cs-CZ" sz="2800" b="1" dirty="0"/>
              <a:t>2.</a:t>
            </a:r>
            <a:r>
              <a:rPr lang="cs-CZ" altLang="cs-CZ" sz="2800" b="1" dirty="0">
                <a:latin typeface="Symbol" pitchFamily="18" charset="2"/>
                <a:cs typeface="Arial" charset="0"/>
              </a:rPr>
              <a:t> </a:t>
            </a:r>
            <a:r>
              <a:rPr lang="cs-CZ" altLang="cs-CZ" sz="3200" b="1" dirty="0">
                <a:latin typeface="Symbol" pitchFamily="18" charset="2"/>
                <a:cs typeface="Arial" charset="0"/>
              </a:rPr>
              <a:t>p</a:t>
            </a: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.r.v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5219700" y="5113338"/>
            <a:ext cx="2879725" cy="5842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 = 2 </a:t>
            </a:r>
            <a:r>
              <a:rPr lang="cs-CZ" altLang="cs-CZ" sz="3200" b="1" dirty="0">
                <a:latin typeface="Symbol" pitchFamily="18" charset="2"/>
                <a:cs typeface="Arial" charset="0"/>
              </a:rPr>
              <a:t>p</a:t>
            </a: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.r.(r + v)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3132138" y="3644900"/>
            <a:ext cx="1871662" cy="615950"/>
          </a:xfrm>
          <a:prstGeom prst="rect">
            <a:avLst/>
          </a:prstGeom>
          <a:solidFill>
            <a:srgbClr val="FFFFC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</a:t>
            </a:r>
            <a:r>
              <a:rPr lang="cs-CZ" altLang="cs-CZ" sz="2800" b="1" baseline="-25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p</a:t>
            </a: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= </a:t>
            </a:r>
            <a:r>
              <a:rPr lang="cs-CZ" altLang="cs-CZ" sz="3400" b="1" dirty="0">
                <a:latin typeface="Symbol" pitchFamily="18" charset="2"/>
                <a:cs typeface="Arial" charset="0"/>
              </a:rPr>
              <a:t>p</a:t>
            </a: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.r</a:t>
            </a:r>
            <a:r>
              <a:rPr lang="cs-CZ" altLang="cs-CZ" sz="2800" b="1" baseline="30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endParaRPr lang="cs-CZ" altLang="cs-CZ" sz="28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1042988" y="1916113"/>
            <a:ext cx="1512887" cy="528637"/>
          </a:xfrm>
          <a:prstGeom prst="rect">
            <a:avLst/>
          </a:prstGeom>
          <a:solidFill>
            <a:srgbClr val="FFC16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>
                <a:latin typeface="Comic Sans MS" panose="030F0702030302020204" pitchFamily="66" charset="0"/>
              </a:rPr>
              <a:t>Objem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5795963" y="1989138"/>
            <a:ext cx="1582737" cy="528637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>
                <a:latin typeface="Comic Sans MS" panose="030F0702030302020204" pitchFamily="66" charset="0"/>
              </a:rPr>
              <a:t>Povrch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2339975" y="476250"/>
            <a:ext cx="4176713" cy="646113"/>
          </a:xfrm>
          <a:prstGeom prst="rect">
            <a:avLst/>
          </a:prstGeom>
          <a:solidFill>
            <a:srgbClr val="FFC16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cs-CZ" altLang="cs-CZ" sz="3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VÁLEC - shrnutí</a:t>
            </a:r>
          </a:p>
        </p:txBody>
      </p:sp>
      <p:sp>
        <p:nvSpPr>
          <p:cNvPr id="14" name="Tlačítko akce: Zpět nebo Předchozí 13">
            <a:hlinkClick r:id="" action="ppaction://hlinkshowjump?jump=previousslide" highlightClick="1"/>
          </p:cNvPr>
          <p:cNvSpPr/>
          <p:nvPr/>
        </p:nvSpPr>
        <p:spPr>
          <a:xfrm>
            <a:off x="684213" y="6510338"/>
            <a:ext cx="935037" cy="34766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15" name="Tlačítko akce: Dopředu nebo Další 14">
            <a:hlinkClick r:id="" action="ppaction://hlinkshowjump?jump=nextslide" highlightClick="1"/>
          </p:cNvPr>
          <p:cNvSpPr/>
          <p:nvPr/>
        </p:nvSpPr>
        <p:spPr>
          <a:xfrm>
            <a:off x="8062913" y="6510338"/>
            <a:ext cx="1081087" cy="34766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9" dur="2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  <p:bldP spid="5125" grpId="0" animBg="1"/>
      <p:bldP spid="5126" grpId="0" animBg="1"/>
      <p:bldP spid="5129" grpId="0" animBg="1"/>
      <p:bldP spid="5130" grpId="0" animBg="1"/>
      <p:bldP spid="5131" grpId="0" animBg="1"/>
      <p:bldP spid="5132" grpId="0" animBg="1"/>
      <p:bldP spid="5133" grpId="0" animBg="1"/>
      <p:bldP spid="5134" grpId="0" animBg="1"/>
      <p:bldP spid="5134" grpId="1" animBg="1"/>
      <p:bldP spid="5135" grpId="0" animBg="1"/>
      <p:bldP spid="5136" grpId="0" animBg="1"/>
      <p:bldP spid="14" grpId="0" animBg="1"/>
      <p:bldP spid="1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900113" y="1268413"/>
            <a:ext cx="7705725" cy="380047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latin typeface="Times New Roman" panose="02020603050405020304" pitchFamily="18" charset="0"/>
              </a:rPr>
              <a:t>Téma: Válec – objem a povrch, 8.třída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latin typeface="Times New Roman" panose="02020603050405020304" pitchFamily="18" charset="0"/>
              </a:rPr>
              <a:t>Použitý software: držitel licence - ZŠ J. J. Ryby v Rožmitále p.Tř.</a:t>
            </a:r>
            <a:endParaRPr lang="cs-CZ" altLang="cs-CZ" sz="180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latin typeface="Times New Roman" panose="02020603050405020304" pitchFamily="18" charset="0"/>
              </a:rPr>
              <a:t>Windows XP Professional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latin typeface="Times New Roman" panose="02020603050405020304" pitchFamily="18" charset="0"/>
              </a:rPr>
              <a:t>Microsoft Office 2003</a:t>
            </a:r>
            <a:endParaRPr lang="cs-CZ" altLang="cs-CZ" sz="180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latin typeface="Times New Roman" panose="02020603050405020304" pitchFamily="18" charset="0"/>
              </a:rPr>
              <a:t>Zoner - České kliparty 1, 2, 3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latin typeface="Times New Roman" panose="02020603050405020304" pitchFamily="18" charset="0"/>
              </a:rPr>
              <a:t>Použitá literatura: učebnice matematiky</a:t>
            </a:r>
            <a:br>
              <a:rPr lang="cs-CZ" altLang="cs-CZ" sz="1800" b="1">
                <a:latin typeface="Times New Roman" panose="02020603050405020304" pitchFamily="18" charset="0"/>
              </a:rPr>
            </a:br>
            <a:r>
              <a:rPr lang="cs-CZ" altLang="cs-CZ" sz="1800" b="1">
                <a:latin typeface="Times New Roman" panose="02020603050405020304" pitchFamily="18" charset="0"/>
              </a:rPr>
              <a:t>	Matematika pro 8. ročník ZŠ  - G: Z. Půlpán, J. Trejbal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latin typeface="Times New Roman" panose="02020603050405020304" pitchFamily="18" charset="0"/>
              </a:rPr>
              <a:t>	Matematika pro 8. ročník ZŠ  -  PS geometrie: J. Boušková, 	M. Brzoňová, A. Řepíková, J. Trejbal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latin typeface="Times New Roman" panose="02020603050405020304" pitchFamily="18" charset="0"/>
              </a:rPr>
              <a:t>Autor: Mgr. Bohumila Zajíčková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>
                <a:latin typeface="Times New Roman" panose="02020603050405020304" pitchFamily="18" charset="0"/>
              </a:rPr>
              <a:t>ZŠ J. J. Ryby v Rožmitále p.Tř. (www.zsrozmital.cz)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800">
              <a:latin typeface="Times New Roman" panose="02020603050405020304" pitchFamily="18" charset="0"/>
            </a:endParaRPr>
          </a:p>
        </p:txBody>
      </p:sp>
      <p:sp>
        <p:nvSpPr>
          <p:cNvPr id="22531" name="TextovéPole 2"/>
          <p:cNvSpPr txBox="1">
            <a:spLocks noChangeArrowheads="1"/>
          </p:cNvSpPr>
          <p:nvPr/>
        </p:nvSpPr>
        <p:spPr bwMode="auto">
          <a:xfrm>
            <a:off x="971550" y="333375"/>
            <a:ext cx="77771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800">
                <a:solidFill>
                  <a:srgbClr val="FF0000"/>
                </a:solidFill>
                <a:latin typeface="Comic Sans MS" panose="030F0702030302020204" pitchFamily="66" charset="0"/>
              </a:rPr>
              <a:t>Následující příklady jsou převzaty z:</a:t>
            </a:r>
          </a:p>
        </p:txBody>
      </p:sp>
      <p:sp>
        <p:nvSpPr>
          <p:cNvPr id="22532" name="TextovéPole 3"/>
          <p:cNvSpPr txBox="1">
            <a:spLocks noChangeArrowheads="1"/>
          </p:cNvSpPr>
          <p:nvPr/>
        </p:nvSpPr>
        <p:spPr bwMode="auto">
          <a:xfrm>
            <a:off x="1116013" y="5157788"/>
            <a:ext cx="57594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>
                <a:solidFill>
                  <a:srgbClr val="FF0000"/>
                </a:solidFill>
                <a:latin typeface="Comic Sans MS" panose="030F0702030302020204" pitchFamily="66" charset="0"/>
              </a:rPr>
              <a:t>Autorce patří dík za velmi kvalitní zpracování</a:t>
            </a:r>
            <a:r>
              <a:rPr lang="cs-CZ" altLang="cs-CZ" sz="1800"/>
              <a:t>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395288" y="549275"/>
            <a:ext cx="431800" cy="498475"/>
          </a:xfrm>
          <a:prstGeom prst="rect">
            <a:avLst/>
          </a:prstGeom>
          <a:solidFill>
            <a:srgbClr val="FFC16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600" b="1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23555" name="Rectangle 5"/>
          <p:cNvSpPr>
            <a:spLocks noChangeArrowheads="1"/>
          </p:cNvSpPr>
          <p:nvPr/>
        </p:nvSpPr>
        <p:spPr bwMode="auto">
          <a:xfrm>
            <a:off x="971550" y="260350"/>
            <a:ext cx="79216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600" b="1">
                <a:solidFill>
                  <a:schemeClr val="tx2"/>
                </a:solidFill>
              </a:rPr>
              <a:t>Nádoba tvaru válce s průměrem dna 1,8 m obsahuje 22 hl vody. Do jaké výšky sahá voda? </a:t>
            </a:r>
          </a:p>
        </p:txBody>
      </p:sp>
      <p:sp>
        <p:nvSpPr>
          <p:cNvPr id="11270" name="AutoShape 6"/>
          <p:cNvSpPr>
            <a:spLocks noChangeArrowheads="1"/>
          </p:cNvSpPr>
          <p:nvPr/>
        </p:nvSpPr>
        <p:spPr bwMode="auto">
          <a:xfrm>
            <a:off x="539750" y="2060575"/>
            <a:ext cx="1511300" cy="2592388"/>
          </a:xfrm>
          <a:prstGeom prst="can">
            <a:avLst>
              <a:gd name="adj" fmla="val 42883"/>
            </a:avLst>
          </a:prstGeom>
          <a:solidFill>
            <a:srgbClr val="FFC165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539750" y="4364038"/>
            <a:ext cx="1511300" cy="1587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612775" y="4040188"/>
            <a:ext cx="13668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b="1">
                <a:solidFill>
                  <a:srgbClr val="990000"/>
                </a:solidFill>
              </a:rPr>
              <a:t>d = 1,8 m</a:t>
            </a:r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 flipV="1">
            <a:off x="2051050" y="2852738"/>
            <a:ext cx="0" cy="15113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1547813" y="3213100"/>
            <a:ext cx="7921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b="1"/>
              <a:t>v = ? </a:t>
            </a: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2627313" y="1341438"/>
            <a:ext cx="17287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/>
              <a:t>V = 22 hl </a:t>
            </a: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2627313" y="1844675"/>
            <a:ext cx="12239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/>
              <a:t>v = ? 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3994150" y="2492375"/>
            <a:ext cx="1873250" cy="5842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V = </a:t>
            </a:r>
            <a:r>
              <a:rPr lang="cs-CZ" altLang="cs-CZ" sz="3200" b="1" dirty="0">
                <a:latin typeface="Symbol" pitchFamily="18" charset="2"/>
                <a:cs typeface="Arial" charset="0"/>
              </a:rPr>
              <a:t>p</a:t>
            </a: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r</a:t>
            </a:r>
            <a:r>
              <a:rPr lang="cs-CZ" altLang="cs-CZ" sz="2800" b="1" baseline="30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.v</a:t>
            </a:r>
            <a:endParaRPr lang="cs-CZ" altLang="cs-CZ" sz="2800" b="1" baseline="-250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3490913" y="3141663"/>
            <a:ext cx="32416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/>
              <a:t>2200 = 3,14 . 9</a:t>
            </a:r>
            <a:r>
              <a:rPr lang="cs-CZ" altLang="cs-CZ" sz="2800" baseline="30000"/>
              <a:t>2</a:t>
            </a:r>
            <a:r>
              <a:rPr lang="cs-CZ" altLang="cs-CZ" sz="2800"/>
              <a:t>. v</a:t>
            </a:r>
          </a:p>
        </p:txBody>
      </p:sp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3492500" y="3644900"/>
            <a:ext cx="2952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/>
              <a:t>2200 = 254,34 . v </a:t>
            </a:r>
          </a:p>
        </p:txBody>
      </p: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539750" y="4724400"/>
            <a:ext cx="1439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b="1"/>
              <a:t>r = 0,9 m</a:t>
            </a:r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4067175" y="5084763"/>
            <a:ext cx="41052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/>
              <a:t>v = 8,65 dm = </a:t>
            </a:r>
            <a:r>
              <a:rPr lang="cs-CZ" altLang="cs-CZ" sz="2800" b="1" u="sng">
                <a:solidFill>
                  <a:srgbClr val="990000"/>
                </a:solidFill>
              </a:rPr>
              <a:t>86,5 cm</a:t>
            </a:r>
            <a:r>
              <a:rPr lang="cs-CZ" altLang="cs-CZ" sz="2800"/>
              <a:t> 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1042988" y="5734050"/>
            <a:ext cx="58340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>
                <a:solidFill>
                  <a:srgbClr val="990000"/>
                </a:solidFill>
              </a:rPr>
              <a:t>Voda sahá do výšky 86,5 cm.</a:t>
            </a:r>
          </a:p>
        </p:txBody>
      </p:sp>
      <p:sp>
        <p:nvSpPr>
          <p:cNvPr id="11292" name="Line 28"/>
          <p:cNvSpPr>
            <a:spLocks noChangeShapeType="1"/>
          </p:cNvSpPr>
          <p:nvPr/>
        </p:nvSpPr>
        <p:spPr bwMode="auto">
          <a:xfrm>
            <a:off x="2339975" y="2349500"/>
            <a:ext cx="5759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1293" name="Line 29"/>
          <p:cNvSpPr>
            <a:spLocks noChangeShapeType="1"/>
          </p:cNvSpPr>
          <p:nvPr/>
        </p:nvSpPr>
        <p:spPr bwMode="auto">
          <a:xfrm>
            <a:off x="6443663" y="5589588"/>
            <a:ext cx="1296987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1295" name="Text Box 31"/>
          <p:cNvSpPr txBox="1">
            <a:spLocks noChangeArrowheads="1"/>
          </p:cNvSpPr>
          <p:nvPr/>
        </p:nvSpPr>
        <p:spPr bwMode="auto">
          <a:xfrm>
            <a:off x="1692275" y="4724400"/>
            <a:ext cx="1439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b="1"/>
              <a:t>= 9 dm</a:t>
            </a:r>
          </a:p>
        </p:txBody>
      </p:sp>
      <p:graphicFrame>
        <p:nvGraphicFramePr>
          <p:cNvPr id="11296" name="Object 32"/>
          <p:cNvGraphicFramePr>
            <a:graphicFrameLocks noChangeAspect="1"/>
          </p:cNvGraphicFramePr>
          <p:nvPr/>
        </p:nvGraphicFramePr>
        <p:xfrm>
          <a:off x="4152900" y="4076700"/>
          <a:ext cx="1643063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8" name="Rovnice" r:id="rId3" imgW="723586" imgH="418918" progId="Equation.3">
                  <p:embed/>
                </p:oleObj>
              </mc:Choice>
              <mc:Fallback>
                <p:oleObj name="Rovnice" r:id="rId3" imgW="723586" imgH="418918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900" y="4076700"/>
                        <a:ext cx="1643063" cy="950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7" name="Text Box 33"/>
          <p:cNvSpPr txBox="1">
            <a:spLocks noChangeArrowheads="1"/>
          </p:cNvSpPr>
          <p:nvPr/>
        </p:nvSpPr>
        <p:spPr bwMode="auto">
          <a:xfrm>
            <a:off x="4140200" y="1341438"/>
            <a:ext cx="36004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/>
              <a:t>= 2200 l = 2200 dm</a:t>
            </a:r>
            <a:r>
              <a:rPr lang="cs-CZ" altLang="cs-CZ" sz="2800" b="1" baseline="30000">
                <a:solidFill>
                  <a:schemeClr val="tx2"/>
                </a:solidFill>
              </a:rPr>
              <a:t>3</a:t>
            </a:r>
            <a:r>
              <a:rPr lang="cs-CZ" altLang="cs-CZ" sz="2800"/>
              <a:t> </a:t>
            </a:r>
          </a:p>
        </p:txBody>
      </p:sp>
      <p:sp>
        <p:nvSpPr>
          <p:cNvPr id="11298" name="Oval 34"/>
          <p:cNvSpPr>
            <a:spLocks noChangeArrowheads="1"/>
          </p:cNvSpPr>
          <p:nvPr/>
        </p:nvSpPr>
        <p:spPr bwMode="auto">
          <a:xfrm>
            <a:off x="539750" y="2492375"/>
            <a:ext cx="1511300" cy="647700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11299" name="Text Box 35"/>
          <p:cNvSpPr txBox="1">
            <a:spLocks noChangeArrowheads="1"/>
          </p:cNvSpPr>
          <p:nvPr/>
        </p:nvSpPr>
        <p:spPr bwMode="auto">
          <a:xfrm>
            <a:off x="2268538" y="3213100"/>
            <a:ext cx="720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b="1"/>
              <a:t>dm</a:t>
            </a:r>
          </a:p>
        </p:txBody>
      </p:sp>
      <p:sp>
        <p:nvSpPr>
          <p:cNvPr id="24" name="Tlačítko akce: Zpět nebo Předchozí 23">
            <a:hlinkClick r:id="" action="ppaction://hlinkshowjump?jump=previousslide" highlightClick="1"/>
          </p:cNvPr>
          <p:cNvSpPr/>
          <p:nvPr/>
        </p:nvSpPr>
        <p:spPr>
          <a:xfrm>
            <a:off x="684213" y="6510338"/>
            <a:ext cx="935037" cy="34766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25" name="Tlačítko akce: Dopředu nebo Další 24">
            <a:hlinkClick r:id="" action="ppaction://hlinkshowjump?jump=nextslide" highlightClick="1"/>
          </p:cNvPr>
          <p:cNvSpPr/>
          <p:nvPr/>
        </p:nvSpPr>
        <p:spPr>
          <a:xfrm>
            <a:off x="8062913" y="6510338"/>
            <a:ext cx="1081087" cy="34766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3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30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3000"/>
                                        <p:tgtEl>
                                          <p:spTgt spid="11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2000"/>
                                        <p:tgtEl>
                                          <p:spTgt spid="11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3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3000"/>
                                        <p:tgtEl>
                                          <p:spTgt spid="11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3000"/>
                                        <p:tgtEl>
                                          <p:spTgt spid="1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30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3000"/>
                                        <p:tgtEl>
                                          <p:spTgt spid="1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30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30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3000"/>
                                        <p:tgtEl>
                                          <p:spTgt spid="11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30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2000"/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30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nimBg="1"/>
      <p:bldP spid="11272" grpId="0" animBg="1"/>
      <p:bldP spid="11273" grpId="0"/>
      <p:bldP spid="11274" grpId="0" animBg="1"/>
      <p:bldP spid="11276" grpId="0"/>
      <p:bldP spid="11283" grpId="0" animBg="1"/>
      <p:bldP spid="11284" grpId="0"/>
      <p:bldP spid="11285" grpId="0"/>
      <p:bldP spid="11286" grpId="0"/>
      <p:bldP spid="11288" grpId="0"/>
      <p:bldP spid="11291" grpId="0"/>
      <p:bldP spid="11292" grpId="0" animBg="1"/>
      <p:bldP spid="11293" grpId="0" animBg="1"/>
      <p:bldP spid="11295" grpId="0"/>
      <p:bldP spid="11298" grpId="0" animBg="1"/>
      <p:bldP spid="11299" grpId="0"/>
      <p:bldP spid="24" grpId="0" animBg="1"/>
      <p:bldP spid="2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395288" y="338138"/>
            <a:ext cx="431800" cy="498475"/>
          </a:xfrm>
          <a:prstGeom prst="rect">
            <a:avLst/>
          </a:prstGeom>
          <a:solidFill>
            <a:srgbClr val="FFC16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600" b="1">
                <a:solidFill>
                  <a:schemeClr val="tx2"/>
                </a:solidFill>
              </a:rPr>
              <a:t>2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971550" y="188913"/>
            <a:ext cx="792162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600" b="1">
                <a:solidFill>
                  <a:schemeClr val="tx2"/>
                </a:solidFill>
              </a:rPr>
              <a:t>Jaký průměr bude mít 20 cm vysoký kartonový obal na džus, aby se do něj vešlo 1,5 l ? </a:t>
            </a:r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539750" y="2060575"/>
            <a:ext cx="1511300" cy="2592388"/>
          </a:xfrm>
          <a:prstGeom prst="can">
            <a:avLst>
              <a:gd name="adj" fmla="val 42883"/>
            </a:avLst>
          </a:prstGeom>
          <a:solidFill>
            <a:srgbClr val="FFC165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539750" y="4364038"/>
            <a:ext cx="1511300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1763713" y="3284538"/>
            <a:ext cx="13668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b="1">
                <a:solidFill>
                  <a:srgbClr val="990000"/>
                </a:solidFill>
              </a:rPr>
              <a:t>v = 20 cm</a:t>
            </a:r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 flipV="1">
            <a:off x="2051050" y="2492375"/>
            <a:ext cx="0" cy="1871663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900113" y="3933825"/>
            <a:ext cx="7921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b="1"/>
              <a:t>d = ? 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2411413" y="1125538"/>
            <a:ext cx="17287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/>
              <a:t>V = 1,5 l 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2484438" y="1557338"/>
            <a:ext cx="12239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/>
              <a:t>d = ? 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3994150" y="2133600"/>
            <a:ext cx="1873250" cy="5842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V = </a:t>
            </a:r>
            <a:r>
              <a:rPr lang="cs-CZ" altLang="cs-CZ" sz="3200" b="1" dirty="0">
                <a:latin typeface="Symbol" pitchFamily="18" charset="2"/>
                <a:cs typeface="Arial" charset="0"/>
              </a:rPr>
              <a:t>p</a:t>
            </a: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r</a:t>
            </a:r>
            <a:r>
              <a:rPr lang="cs-CZ" altLang="cs-CZ" sz="2800" b="1" baseline="30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.v</a:t>
            </a:r>
            <a:endParaRPr lang="cs-CZ" altLang="cs-CZ" sz="2800" b="1" baseline="-250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3419475" y="2708275"/>
            <a:ext cx="3241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/>
              <a:t>1500 = 3,14 . r</a:t>
            </a:r>
            <a:r>
              <a:rPr lang="cs-CZ" altLang="cs-CZ" sz="2800" baseline="30000"/>
              <a:t>2</a:t>
            </a:r>
            <a:r>
              <a:rPr lang="cs-CZ" altLang="cs-CZ" sz="2800"/>
              <a:t>. 20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3419475" y="3213100"/>
            <a:ext cx="28082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/>
              <a:t>1500 = 62,8 . r</a:t>
            </a:r>
            <a:r>
              <a:rPr lang="cs-CZ" altLang="cs-CZ" sz="2800" baseline="30000"/>
              <a:t>2</a:t>
            </a:r>
            <a:r>
              <a:rPr lang="cs-CZ" altLang="cs-CZ" sz="2800"/>
              <a:t> </a:t>
            </a: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684213" y="4724400"/>
            <a:ext cx="10080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b="1"/>
              <a:t>r = ?</a:t>
            </a: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3924300" y="5300663"/>
            <a:ext cx="21605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/>
              <a:t>r = 4,89 cm</a:t>
            </a:r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755650" y="6092825"/>
            <a:ext cx="741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>
                <a:solidFill>
                  <a:srgbClr val="990000"/>
                </a:solidFill>
              </a:rPr>
              <a:t>Obal na džus bude mít průměr 9,8 cm.</a:t>
            </a:r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>
            <a:off x="2339975" y="2060575"/>
            <a:ext cx="5759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>
            <a:off x="6372225" y="5805488"/>
            <a:ext cx="1655763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16404" name="Object 20"/>
          <p:cNvGraphicFramePr>
            <a:graphicFrameLocks noChangeAspect="1"/>
          </p:cNvGraphicFramePr>
          <p:nvPr/>
        </p:nvGraphicFramePr>
        <p:xfrm>
          <a:off x="3995738" y="3644900"/>
          <a:ext cx="1441450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5" name="Rovnice" r:id="rId3" imgW="634725" imgH="418918" progId="Equation.3">
                  <p:embed/>
                </p:oleObj>
              </mc:Choice>
              <mc:Fallback>
                <p:oleObj name="Rovnice" r:id="rId3" imgW="634725" imgH="418918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3644900"/>
                        <a:ext cx="1441450" cy="950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3995738" y="1125538"/>
            <a:ext cx="20875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/>
              <a:t>= 1,5 dm</a:t>
            </a:r>
            <a:r>
              <a:rPr lang="cs-CZ" altLang="cs-CZ" sz="2800" b="1" baseline="30000">
                <a:solidFill>
                  <a:schemeClr val="tx2"/>
                </a:solidFill>
              </a:rPr>
              <a:t>3</a:t>
            </a:r>
            <a:r>
              <a:rPr lang="cs-CZ" altLang="cs-CZ" sz="2800"/>
              <a:t> </a:t>
            </a:r>
          </a:p>
        </p:txBody>
      </p:sp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3419475" y="1557338"/>
            <a:ext cx="7207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/>
              <a:t>cm</a:t>
            </a:r>
          </a:p>
        </p:txBody>
      </p:sp>
      <p:sp>
        <p:nvSpPr>
          <p:cNvPr id="16408" name="Text Box 24"/>
          <p:cNvSpPr txBox="1">
            <a:spLocks noChangeArrowheads="1"/>
          </p:cNvSpPr>
          <p:nvPr/>
        </p:nvSpPr>
        <p:spPr bwMode="auto">
          <a:xfrm>
            <a:off x="6588125" y="2133600"/>
            <a:ext cx="12239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/>
              <a:t>r = ? </a:t>
            </a:r>
          </a:p>
        </p:txBody>
      </p:sp>
      <p:sp>
        <p:nvSpPr>
          <p:cNvPr id="16409" name="Text Box 25"/>
          <p:cNvSpPr txBox="1">
            <a:spLocks noChangeArrowheads="1"/>
          </p:cNvSpPr>
          <p:nvPr/>
        </p:nvSpPr>
        <p:spPr bwMode="auto">
          <a:xfrm>
            <a:off x="5795963" y="1109663"/>
            <a:ext cx="20875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/>
              <a:t>= 1500 cm</a:t>
            </a:r>
            <a:r>
              <a:rPr lang="cs-CZ" altLang="cs-CZ" sz="2800" b="1" baseline="30000">
                <a:solidFill>
                  <a:schemeClr val="tx2"/>
                </a:solidFill>
              </a:rPr>
              <a:t>3</a:t>
            </a:r>
            <a:r>
              <a:rPr lang="cs-CZ" altLang="cs-CZ" sz="2800"/>
              <a:t> </a:t>
            </a:r>
          </a:p>
        </p:txBody>
      </p:sp>
      <p:graphicFrame>
        <p:nvGraphicFramePr>
          <p:cNvPr id="16410" name="Object 26"/>
          <p:cNvGraphicFramePr>
            <a:graphicFrameLocks noChangeAspect="1"/>
          </p:cNvGraphicFramePr>
          <p:nvPr/>
        </p:nvGraphicFramePr>
        <p:xfrm>
          <a:off x="3995738" y="4652963"/>
          <a:ext cx="1585912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6" name="Rovnice" r:id="rId5" imgW="698197" imgH="253890" progId="Equation.3">
                  <p:embed/>
                </p:oleObj>
              </mc:Choice>
              <mc:Fallback>
                <p:oleObj name="Rovnice" r:id="rId5" imgW="698197" imgH="25389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4652963"/>
                        <a:ext cx="1585912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11" name="Text Box 27"/>
          <p:cNvSpPr txBox="1">
            <a:spLocks noChangeArrowheads="1"/>
          </p:cNvSpPr>
          <p:nvPr/>
        </p:nvSpPr>
        <p:spPr bwMode="auto">
          <a:xfrm>
            <a:off x="6227763" y="4724400"/>
            <a:ext cx="26654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/>
              <a:t>d = 2 . 4,89 cm</a:t>
            </a:r>
          </a:p>
        </p:txBody>
      </p:sp>
      <p:sp>
        <p:nvSpPr>
          <p:cNvPr id="16412" name="Text Box 28"/>
          <p:cNvSpPr txBox="1">
            <a:spLocks noChangeArrowheads="1"/>
          </p:cNvSpPr>
          <p:nvPr/>
        </p:nvSpPr>
        <p:spPr bwMode="auto">
          <a:xfrm>
            <a:off x="6227763" y="5300663"/>
            <a:ext cx="2089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sng">
                <a:solidFill>
                  <a:srgbClr val="990000"/>
                </a:solidFill>
              </a:rPr>
              <a:t>d =</a:t>
            </a:r>
            <a:r>
              <a:rPr lang="cs-CZ" altLang="cs-CZ" sz="2800" u="sng">
                <a:solidFill>
                  <a:srgbClr val="990000"/>
                </a:solidFill>
              </a:rPr>
              <a:t> </a:t>
            </a:r>
            <a:r>
              <a:rPr lang="cs-CZ" altLang="cs-CZ" sz="2800" b="1" u="sng">
                <a:solidFill>
                  <a:srgbClr val="990000"/>
                </a:solidFill>
              </a:rPr>
              <a:t>9,8 cm</a:t>
            </a:r>
            <a:r>
              <a:rPr lang="cs-CZ" altLang="cs-CZ" sz="2800"/>
              <a:t> </a:t>
            </a:r>
          </a:p>
        </p:txBody>
      </p:sp>
      <p:sp>
        <p:nvSpPr>
          <p:cNvPr id="27" name="Tlačítko akce: Zpět nebo Předchozí 26">
            <a:hlinkClick r:id="" action="ppaction://hlinkshowjump?jump=previousslide" highlightClick="1"/>
          </p:cNvPr>
          <p:cNvSpPr/>
          <p:nvPr/>
        </p:nvSpPr>
        <p:spPr>
          <a:xfrm>
            <a:off x="684213" y="6510338"/>
            <a:ext cx="935037" cy="34766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28" name="Tlačítko akce: Dopředu nebo Další 27">
            <a:hlinkClick r:id="" action="ppaction://hlinkshowjump?jump=nextslide" highlightClick="1"/>
          </p:cNvPr>
          <p:cNvSpPr/>
          <p:nvPr/>
        </p:nvSpPr>
        <p:spPr>
          <a:xfrm>
            <a:off x="8062913" y="6510338"/>
            <a:ext cx="1081087" cy="34766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30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3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3000"/>
                                        <p:tgtEl>
                                          <p:spTgt spid="16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3000"/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3000"/>
                                        <p:tgtEl>
                                          <p:spTgt spid="16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30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3000"/>
                                        <p:tgtEl>
                                          <p:spTgt spid="16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3000"/>
                                        <p:tgtEl>
                                          <p:spTgt spid="164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30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30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30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30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30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30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30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3000"/>
                                        <p:tgtEl>
                                          <p:spTgt spid="16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20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30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  <p:bldP spid="16389" grpId="0" animBg="1"/>
      <p:bldP spid="16390" grpId="0"/>
      <p:bldP spid="16391" grpId="0" animBg="1"/>
      <p:bldP spid="16392" grpId="0"/>
      <p:bldP spid="16395" grpId="0" animBg="1"/>
      <p:bldP spid="16396" grpId="0"/>
      <p:bldP spid="16397" grpId="0"/>
      <p:bldP spid="16398" grpId="0"/>
      <p:bldP spid="16399" grpId="0"/>
      <p:bldP spid="16400" grpId="0"/>
      <p:bldP spid="16401" grpId="0" animBg="1"/>
      <p:bldP spid="16402" grpId="0" animBg="1"/>
      <p:bldP spid="16407" grpId="0"/>
      <p:bldP spid="16411" grpId="0"/>
      <p:bldP spid="16412" grpId="0"/>
      <p:bldP spid="27" grpId="0" animBg="1"/>
      <p:bldP spid="2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827088" y="188913"/>
            <a:ext cx="2035175" cy="847725"/>
          </a:xfrm>
        </p:spPr>
        <p:txBody>
          <a:bodyPr/>
          <a:lstStyle/>
          <a:p>
            <a:pPr algn="l" eaLnBrk="1" hangingPunct="1"/>
            <a:r>
              <a:rPr lang="cs-CZ" altLang="cs-CZ" b="1" i="1" u="sng" smtClean="0">
                <a:solidFill>
                  <a:srgbClr val="FF0000"/>
                </a:solidFill>
                <a:latin typeface="Comic Sans MS" panose="030F0702030302020204" pitchFamily="66" charset="0"/>
              </a:rPr>
              <a:t>Válec</a:t>
            </a:r>
          </a:p>
        </p:txBody>
      </p:sp>
      <p:sp>
        <p:nvSpPr>
          <p:cNvPr id="5123" name="Rectangle 3"/>
          <p:cNvSpPr>
            <a:spLocks noGrp="1"/>
          </p:cNvSpPr>
          <p:nvPr>
            <p:ph type="body" sz="half" idx="1"/>
          </p:nvPr>
        </p:nvSpPr>
        <p:spPr>
          <a:xfrm>
            <a:off x="708025" y="1274763"/>
            <a:ext cx="8002588" cy="965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smtClean="0"/>
              <a:t>Uveďte příklady předmětů ze svého okolí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smtClean="0"/>
              <a:t>doma i ve škole, které mají tvar válce.</a:t>
            </a:r>
          </a:p>
        </p:txBody>
      </p:sp>
      <p:pic>
        <p:nvPicPr>
          <p:cNvPr id="15365" name="Picture 5" descr="MCj02149550000[1]"/>
          <p:cNvPicPr>
            <a:picLocks noChangeAspect="1" noChangeArrowheads="1"/>
          </p:cNvPicPr>
          <p:nvPr>
            <p:ph sz="quarter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16238" y="2781300"/>
            <a:ext cx="2552700" cy="3743325"/>
          </a:xfrm>
        </p:spPr>
      </p:pic>
      <p:pic>
        <p:nvPicPr>
          <p:cNvPr id="15369" name="Picture 9" descr="MCj0215056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" y="4970463"/>
            <a:ext cx="1798638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1" name="Picture 11" descr="MMj03369770000[1]"/>
          <p:cNvPicPr>
            <a:picLocks noChangeAspect="1" noChangeArrowheads="1" noCrop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5500" y="2239963"/>
            <a:ext cx="1441450" cy="1441450"/>
          </a:xfrm>
        </p:spPr>
      </p:pic>
      <p:pic>
        <p:nvPicPr>
          <p:cNvPr id="15375" name="Picture 15" descr="MCj0250837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2636838"/>
            <a:ext cx="792163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6" name="Picture 16" descr="MCj03253600000[1]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4292600"/>
            <a:ext cx="1335087" cy="181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7" name="Picture 17" descr="MCj02157780000[1]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4652963"/>
            <a:ext cx="1581150" cy="191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9" name="Picture 19" descr="MCj02328530000[1]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25" y="3387725"/>
            <a:ext cx="2163763" cy="179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80" name="Picture 20" descr="MPj04221860000[1]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0450" y="1398588"/>
            <a:ext cx="1592263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lačítko akce: Zpět nebo Předchozí 1">
            <a:hlinkClick r:id="" action="ppaction://hlinkshowjump?jump=previousslide" highlightClick="1"/>
          </p:cNvPr>
          <p:cNvSpPr/>
          <p:nvPr/>
        </p:nvSpPr>
        <p:spPr>
          <a:xfrm>
            <a:off x="636588" y="6507163"/>
            <a:ext cx="935037" cy="34766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3" name="Tlačítko akce: Dopředu nebo Další 2">
            <a:hlinkClick r:id="" action="ppaction://hlinkshowjump?jump=nextslide" highlightClick="1"/>
          </p:cNvPr>
          <p:cNvSpPr/>
          <p:nvPr/>
        </p:nvSpPr>
        <p:spPr>
          <a:xfrm>
            <a:off x="8121650" y="6480175"/>
            <a:ext cx="1081088" cy="347663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5" dur="20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9" dur="20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1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3" dur="2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5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7" dur="20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9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1" dur="20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3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5" dur="20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7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9" dur="20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1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3" dur="20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  <p:bldP spid="2" grpId="0" animBg="1"/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725488" y="333375"/>
            <a:ext cx="4833937" cy="1143000"/>
          </a:xfrm>
        </p:spPr>
        <p:txBody>
          <a:bodyPr/>
          <a:lstStyle/>
          <a:p>
            <a:pPr algn="l" eaLnBrk="1" hangingPunct="1"/>
            <a:r>
              <a:rPr lang="cs-CZ" altLang="cs-CZ" b="1" i="1" u="sng" smtClean="0">
                <a:solidFill>
                  <a:srgbClr val="FF0000"/>
                </a:solidFill>
                <a:latin typeface="Comic Sans MS" panose="030F0702030302020204" pitchFamily="66" charset="0"/>
              </a:rPr>
              <a:t>Hmotnost tělesa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229600" cy="1231900"/>
          </a:xfrm>
        </p:spPr>
        <p:txBody>
          <a:bodyPr/>
          <a:lstStyle/>
          <a:p>
            <a:pPr eaLnBrk="1" hangingPunct="1"/>
            <a:r>
              <a:rPr lang="cs-CZ" altLang="cs-CZ" smtClean="0"/>
              <a:t>objem tělesa vynásobíme hustotou látky tělesa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843213" y="3213100"/>
            <a:ext cx="2736850" cy="650875"/>
          </a:xfrm>
          <a:prstGeom prst="rect">
            <a:avLst/>
          </a:prstGeom>
          <a:solidFill>
            <a:srgbClr val="FFC16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cs-CZ" altLang="cs-CZ" sz="36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 = V . </a:t>
            </a:r>
            <a:r>
              <a:rPr lang="el-GR" altLang="cs-CZ" sz="3600" b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ρ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3708400" y="4365625"/>
            <a:ext cx="4392613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400"/>
              <a:t>m .... hmotnost tělesa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400"/>
              <a:t>V ..... objem tělesa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400"/>
              <a:t>ρ .....  hustota látky tělesa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2400"/>
          </a:p>
        </p:txBody>
      </p:sp>
      <p:sp>
        <p:nvSpPr>
          <p:cNvPr id="7" name="Tlačítko akce: Zpět nebo Předchozí 6">
            <a:hlinkClick r:id="" action="ppaction://hlinkshowjump?jump=previousslide" highlightClick="1"/>
          </p:cNvPr>
          <p:cNvSpPr/>
          <p:nvPr/>
        </p:nvSpPr>
        <p:spPr>
          <a:xfrm>
            <a:off x="684213" y="6510338"/>
            <a:ext cx="935037" cy="34766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8" name="Tlačítko akce: Dopředu nebo Další 7">
            <a:hlinkClick r:id="" action="ppaction://hlinkshowjump?jump=nextslide" highlightClick="1"/>
          </p:cNvPr>
          <p:cNvSpPr/>
          <p:nvPr/>
        </p:nvSpPr>
        <p:spPr>
          <a:xfrm>
            <a:off x="8062913" y="6510338"/>
            <a:ext cx="1081087" cy="34766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000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3000"/>
                                        <p:tgtEl>
                                          <p:spTgt spid="6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3000"/>
                                        <p:tgtEl>
                                          <p:spTgt spid="6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  <p:bldP spid="6150" grpId="0" animBg="1"/>
      <p:bldP spid="7" grpId="0" animBg="1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ChangeArrowheads="1"/>
          </p:cNvSpPr>
          <p:nvPr/>
        </p:nvSpPr>
        <p:spPr bwMode="auto">
          <a:xfrm>
            <a:off x="827088" y="115888"/>
            <a:ext cx="8172450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600" b="1">
                <a:solidFill>
                  <a:schemeClr val="tx2"/>
                </a:solidFill>
              </a:rPr>
              <a:t>Vypočti hmotnost svíček v krabici po 100 kusech, když průměr svíčky je 4 cm, výška 12 cm a hustota jejich vosku je 950 kg/m</a:t>
            </a:r>
            <a:r>
              <a:rPr lang="cs-CZ" altLang="cs-CZ" sz="2600" b="1" baseline="30000">
                <a:solidFill>
                  <a:schemeClr val="tx2"/>
                </a:solidFill>
              </a:rPr>
              <a:t>3</a:t>
            </a:r>
            <a:r>
              <a:rPr lang="cs-CZ" altLang="cs-CZ" sz="2600" b="1">
                <a:solidFill>
                  <a:schemeClr val="tx2"/>
                </a:solidFill>
              </a:rPr>
              <a:t> (0,95 kg/dm</a:t>
            </a:r>
            <a:r>
              <a:rPr lang="cs-CZ" altLang="cs-CZ" sz="2600" b="1" baseline="30000">
                <a:solidFill>
                  <a:schemeClr val="tx2"/>
                </a:solidFill>
              </a:rPr>
              <a:t>3</a:t>
            </a:r>
            <a:r>
              <a:rPr lang="cs-CZ" altLang="cs-CZ" sz="2600" b="1">
                <a:solidFill>
                  <a:schemeClr val="tx2"/>
                </a:solidFill>
              </a:rPr>
              <a:t>). </a:t>
            </a:r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39750" y="1989138"/>
            <a:ext cx="1008063" cy="1871662"/>
          </a:xfrm>
          <a:prstGeom prst="can">
            <a:avLst>
              <a:gd name="adj" fmla="val 46417"/>
            </a:avLst>
          </a:prstGeom>
          <a:solidFill>
            <a:srgbClr val="FFC165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539750" y="3644900"/>
            <a:ext cx="1008063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539750" y="3789363"/>
            <a:ext cx="12239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b="1"/>
              <a:t>d = 4 cm</a:t>
            </a:r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 flipV="1">
            <a:off x="1042988" y="2205038"/>
            <a:ext cx="0" cy="143986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539750" y="3644900"/>
            <a:ext cx="10080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971550" y="2708275"/>
            <a:ext cx="14414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b="1"/>
              <a:t>v = 12 cm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2698750" y="1628775"/>
            <a:ext cx="352901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/>
              <a:t>ρ = 0,95 kg/dm</a:t>
            </a:r>
            <a:r>
              <a:rPr lang="cs-CZ" altLang="cs-CZ" sz="2800" b="1" baseline="30000">
                <a:solidFill>
                  <a:schemeClr val="tx2"/>
                </a:solidFill>
              </a:rPr>
              <a:t>3</a:t>
            </a:r>
            <a:r>
              <a:rPr lang="cs-CZ" altLang="cs-CZ" sz="2800"/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/>
              <a:t>m = ? (100 svíček)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5651500" y="3141663"/>
            <a:ext cx="2160588" cy="603250"/>
            <a:chOff x="1882" y="1933"/>
            <a:chExt cx="1906" cy="665"/>
          </a:xfrm>
        </p:grpSpPr>
        <p:sp>
          <p:nvSpPr>
            <p:cNvPr id="26651" name="Rectangle 13"/>
            <p:cNvSpPr>
              <a:spLocks noChangeArrowheads="1"/>
            </p:cNvSpPr>
            <p:nvPr/>
          </p:nvSpPr>
          <p:spPr bwMode="auto">
            <a:xfrm>
              <a:off x="1882" y="1933"/>
              <a:ext cx="1769" cy="635"/>
            </a:xfrm>
            <a:prstGeom prst="rect">
              <a:avLst/>
            </a:prstGeom>
            <a:solidFill>
              <a:srgbClr val="FFC165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1800"/>
            </a:p>
          </p:txBody>
        </p:sp>
        <p:sp>
          <p:nvSpPr>
            <p:cNvPr id="26652" name="Text Box 14"/>
            <p:cNvSpPr txBox="1">
              <a:spLocks noChangeArrowheads="1"/>
            </p:cNvSpPr>
            <p:nvPr/>
          </p:nvSpPr>
          <p:spPr bwMode="auto">
            <a:xfrm>
              <a:off x="2064" y="2026"/>
              <a:ext cx="1724" cy="5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cs-CZ" altLang="cs-CZ" sz="2800" b="1"/>
                <a:t>m = V . </a:t>
              </a:r>
              <a:r>
                <a:rPr lang="el-GR" altLang="cs-CZ" sz="2800" b="1"/>
                <a:t>ρ</a:t>
              </a:r>
            </a:p>
          </p:txBody>
        </p:sp>
      </p:grp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2698750" y="2492375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/>
              <a:t>V = ?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2411413" y="3213100"/>
            <a:ext cx="1873250" cy="5842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V = </a:t>
            </a:r>
            <a:r>
              <a:rPr lang="cs-CZ" altLang="cs-CZ" sz="3200" b="1" dirty="0">
                <a:latin typeface="Symbol" pitchFamily="18" charset="2"/>
                <a:cs typeface="Arial" charset="0"/>
              </a:rPr>
              <a:t>p</a:t>
            </a: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r</a:t>
            </a:r>
            <a:r>
              <a:rPr lang="cs-CZ" altLang="cs-CZ" sz="2800" b="1" baseline="30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.v</a:t>
            </a:r>
            <a:endParaRPr lang="cs-CZ" altLang="cs-CZ" sz="2800" b="1" baseline="-250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2411413" y="3789363"/>
            <a:ext cx="30972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/>
              <a:t>V = 3,14 . 2</a:t>
            </a:r>
            <a:r>
              <a:rPr lang="cs-CZ" altLang="cs-CZ" sz="2800" baseline="30000"/>
              <a:t>2</a:t>
            </a:r>
            <a:r>
              <a:rPr lang="cs-CZ" altLang="cs-CZ" sz="2800"/>
              <a:t>. 12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2411413" y="4292600"/>
            <a:ext cx="30241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u="sng"/>
              <a:t>V = 150,72 cm</a:t>
            </a:r>
            <a:r>
              <a:rPr lang="cs-CZ" altLang="cs-CZ" sz="2800" u="sng" baseline="30000"/>
              <a:t>3</a:t>
            </a:r>
            <a:r>
              <a:rPr lang="cs-CZ" altLang="cs-CZ" sz="2800"/>
              <a:t> 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611188" y="4148138"/>
            <a:ext cx="1223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b="1"/>
              <a:t>r = 2 cm</a:t>
            </a: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5797550" y="3773488"/>
            <a:ext cx="30956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/>
              <a:t>m = 15,072 . 0,95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971550" y="5013325"/>
            <a:ext cx="46085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/>
              <a:t>150,72 . 100 = 15 072 cm</a:t>
            </a:r>
            <a:r>
              <a:rPr lang="cs-CZ" altLang="cs-CZ" sz="2800" baseline="30000"/>
              <a:t>3</a:t>
            </a:r>
            <a:r>
              <a:rPr lang="cs-CZ" altLang="cs-CZ" sz="2800"/>
              <a:t> </a:t>
            </a:r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5795963" y="4278313"/>
            <a:ext cx="28797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/>
              <a:t>m = 14,3184 kg</a:t>
            </a:r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5795963" y="4797425"/>
            <a:ext cx="24479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sng">
                <a:solidFill>
                  <a:srgbClr val="990000"/>
                </a:solidFill>
              </a:rPr>
              <a:t>m = 14,32 kg</a:t>
            </a:r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684213" y="6021388"/>
            <a:ext cx="77771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>
                <a:solidFill>
                  <a:srgbClr val="990000"/>
                </a:solidFill>
              </a:rPr>
              <a:t>Krabice svíček má hmotnost asi 14,32 kg.</a:t>
            </a:r>
          </a:p>
        </p:txBody>
      </p:sp>
      <p:sp>
        <p:nvSpPr>
          <p:cNvPr id="12313" name="Line 25"/>
          <p:cNvSpPr>
            <a:spLocks noChangeShapeType="1"/>
          </p:cNvSpPr>
          <p:nvPr/>
        </p:nvSpPr>
        <p:spPr bwMode="auto">
          <a:xfrm>
            <a:off x="2411413" y="2997200"/>
            <a:ext cx="61912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2314" name="Line 26"/>
          <p:cNvSpPr>
            <a:spLocks noChangeShapeType="1"/>
          </p:cNvSpPr>
          <p:nvPr/>
        </p:nvSpPr>
        <p:spPr bwMode="auto">
          <a:xfrm>
            <a:off x="5867400" y="5300663"/>
            <a:ext cx="2160588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2315" name="Line 27"/>
          <p:cNvSpPr>
            <a:spLocks noChangeShapeType="1"/>
          </p:cNvSpPr>
          <p:nvPr/>
        </p:nvSpPr>
        <p:spPr bwMode="auto">
          <a:xfrm>
            <a:off x="539750" y="2205038"/>
            <a:ext cx="10080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971550" y="5445125"/>
            <a:ext cx="46085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/>
              <a:t>15 072 cm</a:t>
            </a:r>
            <a:r>
              <a:rPr lang="cs-CZ" altLang="cs-CZ" sz="2800" baseline="30000"/>
              <a:t>3</a:t>
            </a:r>
            <a:r>
              <a:rPr lang="cs-CZ" altLang="cs-CZ" sz="2800"/>
              <a:t> = 15,072 dm</a:t>
            </a:r>
            <a:r>
              <a:rPr lang="cs-CZ" altLang="cs-CZ" sz="2800" baseline="30000"/>
              <a:t>3</a:t>
            </a:r>
            <a:r>
              <a:rPr lang="cs-CZ" altLang="cs-CZ" sz="2800"/>
              <a:t> </a:t>
            </a:r>
          </a:p>
        </p:txBody>
      </p:sp>
      <p:sp>
        <p:nvSpPr>
          <p:cNvPr id="26649" name="Text Box 29"/>
          <p:cNvSpPr txBox="1">
            <a:spLocks noChangeArrowheads="1"/>
          </p:cNvSpPr>
          <p:nvPr/>
        </p:nvSpPr>
        <p:spPr bwMode="auto">
          <a:xfrm>
            <a:off x="250825" y="260350"/>
            <a:ext cx="504825" cy="498475"/>
          </a:xfrm>
          <a:prstGeom prst="rect">
            <a:avLst/>
          </a:prstGeom>
          <a:solidFill>
            <a:srgbClr val="FFC16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600" b="1">
                <a:solidFill>
                  <a:schemeClr val="tx2"/>
                </a:solidFill>
              </a:rPr>
              <a:t>3</a:t>
            </a:r>
          </a:p>
        </p:txBody>
      </p:sp>
      <p:sp>
        <p:nvSpPr>
          <p:cNvPr id="28" name="Tlačítko akce: Zpět nebo Předchozí 27">
            <a:hlinkClick r:id="" action="ppaction://hlinkshowjump?jump=previousslide" highlightClick="1"/>
          </p:cNvPr>
          <p:cNvSpPr/>
          <p:nvPr/>
        </p:nvSpPr>
        <p:spPr>
          <a:xfrm>
            <a:off x="684213" y="6510338"/>
            <a:ext cx="935037" cy="34766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3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30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3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3000"/>
                                        <p:tgtEl>
                                          <p:spTgt spid="12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3000"/>
                                        <p:tgtEl>
                                          <p:spTgt spid="12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3000"/>
                                        <p:tgtEl>
                                          <p:spTgt spid="12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3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30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30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30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30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30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30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20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30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nimBg="1"/>
      <p:bldP spid="12293" grpId="0" animBg="1"/>
      <p:bldP spid="12294" grpId="0"/>
      <p:bldP spid="12295" grpId="0" animBg="1"/>
      <p:bldP spid="12296" grpId="0" animBg="1"/>
      <p:bldP spid="12297" grpId="0"/>
      <p:bldP spid="12304" grpId="0" animBg="1"/>
      <p:bldP spid="12305" grpId="0"/>
      <p:bldP spid="12306" grpId="0"/>
      <p:bldP spid="12307" grpId="0"/>
      <p:bldP spid="12308" grpId="0"/>
      <p:bldP spid="12309" grpId="0"/>
      <p:bldP spid="12310" grpId="0"/>
      <p:bldP spid="12311" grpId="0"/>
      <p:bldP spid="12312" grpId="0"/>
      <p:bldP spid="12313" grpId="0" animBg="1"/>
      <p:bldP spid="12314" grpId="0" animBg="1"/>
      <p:bldP spid="12315" grpId="0" animBg="1"/>
      <p:bldP spid="12316" grpId="0"/>
      <p:bldP spid="2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180975" y="188913"/>
            <a:ext cx="503238" cy="498475"/>
          </a:xfrm>
          <a:prstGeom prst="rect">
            <a:avLst/>
          </a:prstGeom>
          <a:solidFill>
            <a:srgbClr val="FFC16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600" b="1">
                <a:solidFill>
                  <a:schemeClr val="tx2"/>
                </a:solidFill>
              </a:rPr>
              <a:t>4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50825" y="215900"/>
            <a:ext cx="8713788" cy="206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600" b="1">
                <a:solidFill>
                  <a:schemeClr val="tx2"/>
                </a:solidFill>
              </a:rPr>
              <a:t>      Ocelový prut do betonu má tvar válce s průměrem podstavy 1,8 cm, jeho délka je 5 m. K výrobě strop-ních panelů pro rodinný domek jich bylo použito 150. Hustota oceli je 7,8 g/cm</a:t>
            </a:r>
            <a:r>
              <a:rPr lang="cs-CZ" altLang="cs-CZ" sz="2600" b="1" baseline="30000">
                <a:solidFill>
                  <a:schemeClr val="tx2"/>
                </a:solidFill>
              </a:rPr>
              <a:t>3</a:t>
            </a:r>
            <a:r>
              <a:rPr lang="cs-CZ" altLang="cs-CZ" sz="2600" b="1">
                <a:solidFill>
                  <a:schemeClr val="tx2"/>
                </a:solidFill>
              </a:rPr>
              <a:t> . Vypočti hmotnost všech použitých ocelových prutů v tunách. </a:t>
            </a:r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468313" y="2527300"/>
            <a:ext cx="503237" cy="1871663"/>
          </a:xfrm>
          <a:prstGeom prst="can">
            <a:avLst>
              <a:gd name="adj" fmla="val 92981"/>
            </a:avLst>
          </a:prstGeom>
          <a:solidFill>
            <a:srgbClr val="FFC165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468313" y="4183063"/>
            <a:ext cx="503237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468313" y="4362450"/>
            <a:ext cx="1439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b="1"/>
              <a:t>d = 1,8 cm</a:t>
            </a:r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 flipV="1">
            <a:off x="971550" y="2743200"/>
            <a:ext cx="0" cy="1439863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468313" y="4183063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900113" y="3030538"/>
            <a:ext cx="11509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b="1"/>
              <a:t>v = 5 m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2627313" y="2266950"/>
            <a:ext cx="352901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/>
              <a:t>ρ = 7,8 g/cm</a:t>
            </a:r>
            <a:r>
              <a:rPr lang="cs-CZ" altLang="cs-CZ" sz="2800" b="1" baseline="30000">
                <a:solidFill>
                  <a:schemeClr val="tx2"/>
                </a:solidFill>
              </a:rPr>
              <a:t>3</a:t>
            </a:r>
            <a:r>
              <a:rPr lang="cs-CZ" altLang="cs-CZ" sz="2800"/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/>
              <a:t>m = ? (150 drátů)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5651500" y="3414713"/>
            <a:ext cx="2160588" cy="603250"/>
            <a:chOff x="1882" y="1933"/>
            <a:chExt cx="1906" cy="665"/>
          </a:xfrm>
        </p:grpSpPr>
        <p:sp>
          <p:nvSpPr>
            <p:cNvPr id="27676" name="Rectangle 12"/>
            <p:cNvSpPr>
              <a:spLocks noChangeArrowheads="1"/>
            </p:cNvSpPr>
            <p:nvPr/>
          </p:nvSpPr>
          <p:spPr bwMode="auto">
            <a:xfrm>
              <a:off x="1882" y="1933"/>
              <a:ext cx="1769" cy="635"/>
            </a:xfrm>
            <a:prstGeom prst="rect">
              <a:avLst/>
            </a:prstGeom>
            <a:solidFill>
              <a:srgbClr val="FFC165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1800"/>
            </a:p>
          </p:txBody>
        </p:sp>
        <p:sp>
          <p:nvSpPr>
            <p:cNvPr id="27677" name="Text Box 13"/>
            <p:cNvSpPr txBox="1">
              <a:spLocks noChangeArrowheads="1"/>
            </p:cNvSpPr>
            <p:nvPr/>
          </p:nvSpPr>
          <p:spPr bwMode="auto">
            <a:xfrm>
              <a:off x="2064" y="2026"/>
              <a:ext cx="1724" cy="5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cs-CZ" altLang="cs-CZ" sz="2800" b="1"/>
                <a:t>m = V . </a:t>
              </a:r>
              <a:r>
                <a:rPr lang="el-GR" altLang="cs-CZ" sz="2800" b="1"/>
                <a:t>ρ</a:t>
              </a:r>
            </a:p>
          </p:txBody>
        </p:sp>
      </p:grp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6011863" y="2492375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/>
              <a:t>V = ?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2411413" y="3486150"/>
            <a:ext cx="1873250" cy="5842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V = </a:t>
            </a:r>
            <a:r>
              <a:rPr lang="cs-CZ" altLang="cs-CZ" sz="3200" b="1" dirty="0">
                <a:latin typeface="Symbol" pitchFamily="18" charset="2"/>
                <a:cs typeface="Arial" charset="0"/>
              </a:rPr>
              <a:t>p</a:t>
            </a: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r</a:t>
            </a:r>
            <a:r>
              <a:rPr lang="cs-CZ" altLang="cs-CZ" sz="2800" b="1" baseline="30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.v</a:t>
            </a:r>
            <a:endParaRPr lang="cs-CZ" altLang="cs-CZ" sz="2800" b="1" baseline="-250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2195513" y="4076700"/>
            <a:ext cx="33131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/>
              <a:t>V = 3,14 . 0,9</a:t>
            </a:r>
            <a:r>
              <a:rPr lang="cs-CZ" altLang="cs-CZ" sz="2800" baseline="30000"/>
              <a:t>2</a:t>
            </a:r>
            <a:r>
              <a:rPr lang="cs-CZ" altLang="cs-CZ" sz="2800"/>
              <a:t>. 500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2411413" y="4565650"/>
            <a:ext cx="30241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u="sng"/>
              <a:t>V = 1271,7 cm</a:t>
            </a:r>
            <a:r>
              <a:rPr lang="cs-CZ" altLang="cs-CZ" sz="2800" u="sng" baseline="30000"/>
              <a:t>3</a:t>
            </a:r>
            <a:r>
              <a:rPr lang="cs-CZ" altLang="cs-CZ" sz="2800"/>
              <a:t> </a:t>
            </a:r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468313" y="4687888"/>
            <a:ext cx="13684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b="1"/>
              <a:t>r = 0,9 cm</a:t>
            </a:r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5797550" y="4046538"/>
            <a:ext cx="30956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/>
              <a:t>m = 190755 . 7,8</a:t>
            </a:r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971550" y="5286375"/>
            <a:ext cx="46085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/>
              <a:t>1271,7 . 150 = 190755 cm</a:t>
            </a:r>
            <a:r>
              <a:rPr lang="cs-CZ" altLang="cs-CZ" sz="2800" baseline="30000"/>
              <a:t>3</a:t>
            </a:r>
            <a:r>
              <a:rPr lang="cs-CZ" altLang="cs-CZ" sz="2800"/>
              <a:t> </a:t>
            </a:r>
          </a:p>
        </p:txBody>
      </p:sp>
      <p:sp>
        <p:nvSpPr>
          <p:cNvPr id="14357" name="Text Box 21"/>
          <p:cNvSpPr txBox="1">
            <a:spLocks noChangeArrowheads="1"/>
          </p:cNvSpPr>
          <p:nvPr/>
        </p:nvSpPr>
        <p:spPr bwMode="auto">
          <a:xfrm>
            <a:off x="5795963" y="4551363"/>
            <a:ext cx="28797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/>
              <a:t>m = 1 487 889 g</a:t>
            </a:r>
          </a:p>
        </p:txBody>
      </p:sp>
      <p:sp>
        <p:nvSpPr>
          <p:cNvPr id="14358" name="Text Box 22"/>
          <p:cNvSpPr txBox="1">
            <a:spLocks noChangeArrowheads="1"/>
          </p:cNvSpPr>
          <p:nvPr/>
        </p:nvSpPr>
        <p:spPr bwMode="auto">
          <a:xfrm>
            <a:off x="5795963" y="5070475"/>
            <a:ext cx="28797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sng">
                <a:solidFill>
                  <a:srgbClr val="990000"/>
                </a:solidFill>
              </a:rPr>
              <a:t>m = 1,488 t</a:t>
            </a:r>
          </a:p>
        </p:txBody>
      </p:sp>
      <p:sp>
        <p:nvSpPr>
          <p:cNvPr id="14359" name="Text Box 23"/>
          <p:cNvSpPr txBox="1">
            <a:spLocks noChangeArrowheads="1"/>
          </p:cNvSpPr>
          <p:nvPr/>
        </p:nvSpPr>
        <p:spPr bwMode="auto">
          <a:xfrm>
            <a:off x="395288" y="6021388"/>
            <a:ext cx="82089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>
                <a:solidFill>
                  <a:srgbClr val="990000"/>
                </a:solidFill>
              </a:rPr>
              <a:t>Hmotnost všech použitých prutů byla 1,488 t.</a:t>
            </a:r>
          </a:p>
        </p:txBody>
      </p:sp>
      <p:sp>
        <p:nvSpPr>
          <p:cNvPr id="14360" name="Line 24"/>
          <p:cNvSpPr>
            <a:spLocks noChangeShapeType="1"/>
          </p:cNvSpPr>
          <p:nvPr/>
        </p:nvSpPr>
        <p:spPr bwMode="auto">
          <a:xfrm>
            <a:off x="2411413" y="3213100"/>
            <a:ext cx="61912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361" name="Line 25"/>
          <p:cNvSpPr>
            <a:spLocks noChangeShapeType="1"/>
          </p:cNvSpPr>
          <p:nvPr/>
        </p:nvSpPr>
        <p:spPr bwMode="auto">
          <a:xfrm>
            <a:off x="5867400" y="5573713"/>
            <a:ext cx="187325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362" name="Line 26"/>
          <p:cNvSpPr>
            <a:spLocks noChangeShapeType="1"/>
          </p:cNvSpPr>
          <p:nvPr/>
        </p:nvSpPr>
        <p:spPr bwMode="auto">
          <a:xfrm>
            <a:off x="468313" y="2743200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1042988" y="3357563"/>
            <a:ext cx="13684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b="1"/>
              <a:t>= 500 cm</a:t>
            </a:r>
          </a:p>
        </p:txBody>
      </p:sp>
      <p:sp>
        <p:nvSpPr>
          <p:cNvPr id="28" name="Tlačítko akce: Zpět nebo Předchozí 27">
            <a:hlinkClick r:id="" action="ppaction://hlinkshowjump?jump=previousslide" highlightClick="1"/>
          </p:cNvPr>
          <p:cNvSpPr/>
          <p:nvPr/>
        </p:nvSpPr>
        <p:spPr>
          <a:xfrm>
            <a:off x="684213" y="6510338"/>
            <a:ext cx="935037" cy="34766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29" name="Tlačítko akce: Dopředu nebo Další 28">
            <a:hlinkClick r:id="" action="ppaction://hlinkshowjump?jump=nextslide" highlightClick="1"/>
          </p:cNvPr>
          <p:cNvSpPr/>
          <p:nvPr/>
        </p:nvSpPr>
        <p:spPr>
          <a:xfrm>
            <a:off x="8062913" y="6510338"/>
            <a:ext cx="1081087" cy="34766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3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3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3000"/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3000"/>
                                        <p:tgtEl>
                                          <p:spTgt spid="14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3000"/>
                                        <p:tgtEl>
                                          <p:spTgt spid="14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4" dur="2000" fill="hold"/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30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30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30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30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30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30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30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30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20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30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nimBg="1"/>
      <p:bldP spid="14341" grpId="0" animBg="1"/>
      <p:bldP spid="14342" grpId="0"/>
      <p:bldP spid="14343" grpId="0" animBg="1"/>
      <p:bldP spid="14344" grpId="0" animBg="1"/>
      <p:bldP spid="14345" grpId="0"/>
      <p:bldP spid="14351" grpId="0" animBg="1"/>
      <p:bldP spid="14352" grpId="0"/>
      <p:bldP spid="14353" grpId="0"/>
      <p:bldP spid="14354" grpId="0"/>
      <p:bldP spid="14355" grpId="0"/>
      <p:bldP spid="14356" grpId="0"/>
      <p:bldP spid="14357" grpId="0"/>
      <p:bldP spid="14358" grpId="0"/>
      <p:bldP spid="14359" grpId="0"/>
      <p:bldP spid="14360" grpId="0" animBg="1"/>
      <p:bldP spid="14361" grpId="0" animBg="1"/>
      <p:bldP spid="14362" grpId="0" animBg="1"/>
      <p:bldP spid="14364" grpId="0"/>
      <p:bldP spid="28" grpId="0" animBg="1"/>
      <p:bldP spid="2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ChangeArrowheads="1"/>
          </p:cNvSpPr>
          <p:nvPr/>
        </p:nvSpPr>
        <p:spPr bwMode="auto">
          <a:xfrm>
            <a:off x="684213" y="115888"/>
            <a:ext cx="8675687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600" b="1">
                <a:solidFill>
                  <a:schemeClr val="tx2"/>
                </a:solidFill>
              </a:rPr>
              <a:t>Město má plakátovací plochy ve tvaru sloupu vyso-kého 2,8 m  a s průměrem 1,2 m. Za 1 m</a:t>
            </a:r>
            <a:r>
              <a:rPr lang="cs-CZ" altLang="cs-CZ" sz="2600" b="1" baseline="30000">
                <a:solidFill>
                  <a:schemeClr val="tx2"/>
                </a:solidFill>
              </a:rPr>
              <a:t>2</a:t>
            </a:r>
            <a:r>
              <a:rPr lang="cs-CZ" altLang="cs-CZ" sz="2600" b="1">
                <a:solidFill>
                  <a:schemeClr val="tx2"/>
                </a:solidFill>
              </a:rPr>
              <a:t> vylepeného plakátu si účtuje 30 Kč. Kolik korun může získat za jedno vylepení plakátů na 6 sloupech?</a:t>
            </a:r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539750" y="1989138"/>
            <a:ext cx="1008063" cy="1871662"/>
          </a:xfrm>
          <a:prstGeom prst="can">
            <a:avLst>
              <a:gd name="adj" fmla="val 46417"/>
            </a:avLst>
          </a:prstGeom>
          <a:solidFill>
            <a:srgbClr val="FFC165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539750" y="3644900"/>
            <a:ext cx="1008063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539750" y="3789363"/>
            <a:ext cx="1511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b="1">
                <a:solidFill>
                  <a:srgbClr val="990000"/>
                </a:solidFill>
              </a:rPr>
              <a:t>d = 1,2 m</a:t>
            </a:r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 flipV="1">
            <a:off x="1042988" y="2205038"/>
            <a:ext cx="0" cy="143986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539750" y="3644900"/>
            <a:ext cx="10080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971550" y="2708275"/>
            <a:ext cx="14414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b="1">
                <a:solidFill>
                  <a:srgbClr val="990000"/>
                </a:solidFill>
              </a:rPr>
              <a:t>v = 2,8 m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2339975" y="1844675"/>
            <a:ext cx="38163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/>
              <a:t>1 m</a:t>
            </a:r>
            <a:r>
              <a:rPr lang="cs-CZ" altLang="cs-CZ" sz="2800" baseline="30000"/>
              <a:t>2</a:t>
            </a:r>
            <a:r>
              <a:rPr lang="cs-CZ" altLang="cs-CZ" sz="2800"/>
              <a:t> ......... 30 Kč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/>
              <a:t>na 6 sloupů ......... x Kč</a:t>
            </a: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6588125" y="2276475"/>
            <a:ext cx="17287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/>
              <a:t>S</a:t>
            </a:r>
            <a:r>
              <a:rPr lang="cs-CZ" altLang="cs-CZ" sz="2800" baseline="-25000"/>
              <a:t>pl</a:t>
            </a:r>
            <a:r>
              <a:rPr lang="cs-CZ" altLang="cs-CZ" sz="2800"/>
              <a:t> = ?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2555875" y="2924175"/>
            <a:ext cx="2447925" cy="5842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cs-CZ" altLang="cs-CZ" sz="2800" b="1" dirty="0"/>
              <a:t>S</a:t>
            </a:r>
            <a:r>
              <a:rPr lang="cs-CZ" altLang="cs-CZ" sz="2800" b="1" baseline="-25000" dirty="0"/>
              <a:t>pl</a:t>
            </a:r>
            <a:r>
              <a:rPr lang="cs-CZ" altLang="cs-CZ" sz="2800" b="1" dirty="0"/>
              <a:t> =</a:t>
            </a:r>
            <a:r>
              <a:rPr lang="cs-CZ" altLang="cs-CZ" sz="2800" dirty="0"/>
              <a:t> </a:t>
            </a:r>
            <a:r>
              <a:rPr lang="cs-CZ" altLang="cs-CZ" sz="2800" b="1" dirty="0"/>
              <a:t>2.</a:t>
            </a:r>
            <a:r>
              <a:rPr lang="cs-CZ" altLang="cs-CZ" sz="2800" b="1" dirty="0">
                <a:latin typeface="Symbol" pitchFamily="18" charset="2"/>
                <a:cs typeface="Arial" charset="0"/>
              </a:rPr>
              <a:t> </a:t>
            </a:r>
            <a:r>
              <a:rPr lang="cs-CZ" altLang="cs-CZ" sz="3200" b="1" dirty="0">
                <a:latin typeface="Symbol" pitchFamily="18" charset="2"/>
                <a:cs typeface="Arial" charset="0"/>
              </a:rPr>
              <a:t>p</a:t>
            </a:r>
            <a:r>
              <a:rPr lang="cs-CZ" altLang="cs-CZ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.r.v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2627313" y="3500438"/>
            <a:ext cx="35290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/>
              <a:t>S</a:t>
            </a:r>
            <a:r>
              <a:rPr lang="cs-CZ" altLang="cs-CZ" sz="2800" baseline="-25000"/>
              <a:t>pl</a:t>
            </a:r>
            <a:r>
              <a:rPr lang="cs-CZ" altLang="cs-CZ" sz="2800"/>
              <a:t> = 2.3,14 . 0,6. 2,8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2627313" y="4005263"/>
            <a:ext cx="30241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sng"/>
              <a:t>S</a:t>
            </a:r>
            <a:r>
              <a:rPr lang="cs-CZ" altLang="cs-CZ" sz="2800" b="1" u="sng" baseline="-25000"/>
              <a:t>pl</a:t>
            </a:r>
            <a:r>
              <a:rPr lang="cs-CZ" altLang="cs-CZ" sz="2800" b="1" u="sng"/>
              <a:t> =</a:t>
            </a:r>
            <a:r>
              <a:rPr lang="cs-CZ" altLang="cs-CZ" sz="2800" u="sng"/>
              <a:t> 10,5504 m</a:t>
            </a:r>
            <a:r>
              <a:rPr lang="cs-CZ" altLang="cs-CZ" sz="2800" u="sng" baseline="30000"/>
              <a:t>2</a:t>
            </a:r>
            <a:r>
              <a:rPr lang="cs-CZ" altLang="cs-CZ" sz="2800"/>
              <a:t> </a:t>
            </a: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539750" y="4149725"/>
            <a:ext cx="12239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b="1"/>
              <a:t>r = 0,6 m</a:t>
            </a: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2124075" y="4724400"/>
            <a:ext cx="46085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/>
              <a:t>10,5504 . 6 = 63,3024 m</a:t>
            </a:r>
            <a:r>
              <a:rPr lang="cs-CZ" altLang="cs-CZ" sz="2800" baseline="30000"/>
              <a:t>2</a:t>
            </a:r>
            <a:r>
              <a:rPr lang="cs-CZ" altLang="cs-CZ" sz="2800"/>
              <a:t> </a:t>
            </a:r>
          </a:p>
        </p:txBody>
      </p:sp>
      <p:sp>
        <p:nvSpPr>
          <p:cNvPr id="13334" name="Text Box 22"/>
          <p:cNvSpPr txBox="1">
            <a:spLocks noChangeArrowheads="1"/>
          </p:cNvSpPr>
          <p:nvPr/>
        </p:nvSpPr>
        <p:spPr bwMode="auto">
          <a:xfrm>
            <a:off x="6445250" y="5141913"/>
            <a:ext cx="24479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sng">
                <a:solidFill>
                  <a:srgbClr val="990000"/>
                </a:solidFill>
              </a:rPr>
              <a:t>x = 1 899 Kč</a:t>
            </a:r>
          </a:p>
        </p:txBody>
      </p:sp>
      <p:sp>
        <p:nvSpPr>
          <p:cNvPr id="13335" name="Text Box 23"/>
          <p:cNvSpPr txBox="1">
            <a:spLocks noChangeArrowheads="1"/>
          </p:cNvSpPr>
          <p:nvPr/>
        </p:nvSpPr>
        <p:spPr bwMode="auto">
          <a:xfrm>
            <a:off x="687388" y="5656263"/>
            <a:ext cx="777716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>
                <a:solidFill>
                  <a:srgbClr val="990000"/>
                </a:solidFill>
              </a:rPr>
              <a:t>Za vylepení plakátů na 6 sloupech může město získat 1 899 Kč.</a:t>
            </a:r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>
            <a:off x="2339975" y="2781300"/>
            <a:ext cx="61912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337" name="Line 25"/>
          <p:cNvSpPr>
            <a:spLocks noChangeShapeType="1"/>
          </p:cNvSpPr>
          <p:nvPr/>
        </p:nvSpPr>
        <p:spPr bwMode="auto">
          <a:xfrm>
            <a:off x="6515100" y="5645150"/>
            <a:ext cx="2160588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338" name="Line 26"/>
          <p:cNvSpPr>
            <a:spLocks noChangeShapeType="1"/>
          </p:cNvSpPr>
          <p:nvPr/>
        </p:nvSpPr>
        <p:spPr bwMode="auto">
          <a:xfrm>
            <a:off x="539750" y="2205038"/>
            <a:ext cx="10080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339" name="Text Box 27"/>
          <p:cNvSpPr txBox="1">
            <a:spLocks noChangeArrowheads="1"/>
          </p:cNvSpPr>
          <p:nvPr/>
        </p:nvSpPr>
        <p:spPr bwMode="auto">
          <a:xfrm>
            <a:off x="2124075" y="5156200"/>
            <a:ext cx="4679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/>
              <a:t>63,3024 . 30 = 1 899</a:t>
            </a:r>
          </a:p>
        </p:txBody>
      </p:sp>
      <p:sp>
        <p:nvSpPr>
          <p:cNvPr id="28694" name="Text Box 28"/>
          <p:cNvSpPr txBox="1">
            <a:spLocks noChangeArrowheads="1"/>
          </p:cNvSpPr>
          <p:nvPr/>
        </p:nvSpPr>
        <p:spPr bwMode="auto">
          <a:xfrm>
            <a:off x="34925" y="188913"/>
            <a:ext cx="431800" cy="498475"/>
          </a:xfrm>
          <a:prstGeom prst="rect">
            <a:avLst/>
          </a:prstGeom>
          <a:solidFill>
            <a:srgbClr val="FFC16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600" b="1">
                <a:solidFill>
                  <a:schemeClr val="tx2"/>
                </a:solidFill>
              </a:rPr>
              <a:t>5</a:t>
            </a:r>
          </a:p>
        </p:txBody>
      </p:sp>
      <p:sp>
        <p:nvSpPr>
          <p:cNvPr id="23" name="Tlačítko akce: Dopředu nebo Další 22">
            <a:hlinkClick r:id="" action="ppaction://hlinkshowjump?jump=nextslide" highlightClick="1"/>
          </p:cNvPr>
          <p:cNvSpPr/>
          <p:nvPr/>
        </p:nvSpPr>
        <p:spPr>
          <a:xfrm>
            <a:off x="8062913" y="6510338"/>
            <a:ext cx="1081087" cy="34766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24" name="Tlačítko akce: Zpět nebo Předchozí 23">
            <a:hlinkClick r:id="" action="ppaction://hlinkshowjump?jump=previousslide" highlightClick="1"/>
          </p:cNvPr>
          <p:cNvSpPr/>
          <p:nvPr/>
        </p:nvSpPr>
        <p:spPr>
          <a:xfrm>
            <a:off x="684213" y="6510338"/>
            <a:ext cx="935037" cy="34766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3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30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3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3000"/>
                                        <p:tgtEl>
                                          <p:spTgt spid="13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3000"/>
                                        <p:tgtEl>
                                          <p:spTgt spid="13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3000"/>
                                        <p:tgtEl>
                                          <p:spTgt spid="13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30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30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3000"/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30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30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20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3000"/>
                                        <p:tgtEl>
                                          <p:spTgt spid="13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nimBg="1"/>
      <p:bldP spid="13317" grpId="0" animBg="1"/>
      <p:bldP spid="13318" grpId="0"/>
      <p:bldP spid="13319" grpId="0" animBg="1"/>
      <p:bldP spid="13320" grpId="0" animBg="1"/>
      <p:bldP spid="13321" grpId="0"/>
      <p:bldP spid="13327" grpId="0" animBg="1"/>
      <p:bldP spid="13328" grpId="0"/>
      <p:bldP spid="13329" grpId="0"/>
      <p:bldP spid="13330" grpId="0"/>
      <p:bldP spid="13332" grpId="0"/>
      <p:bldP spid="13334" grpId="0"/>
      <p:bldP spid="13335" grpId="0"/>
      <p:bldP spid="13336" grpId="0" animBg="1"/>
      <p:bldP spid="13337" grpId="0" animBg="1"/>
      <p:bldP spid="13338" grpId="0" animBg="1"/>
      <p:bldP spid="13339" grpId="0"/>
      <p:bldP spid="23" grpId="0" animBg="1"/>
      <p:bldP spid="2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www.2zskolin.cz/obrazky/cas30j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125538"/>
            <a:ext cx="6826250" cy="504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cs-CZ" b="1" smtClean="0"/>
              <a:t>Rotační válec</a:t>
            </a:r>
            <a:endParaRPr lang="cs-CZ" altLang="cs-CZ" smtClean="0"/>
          </a:p>
        </p:txBody>
      </p:sp>
      <p:sp>
        <p:nvSpPr>
          <p:cNvPr id="30723" name="Podnadpis 2"/>
          <p:cNvSpPr>
            <a:spLocks noGrp="1"/>
          </p:cNvSpPr>
          <p:nvPr>
            <p:ph type="subTitle" idx="1"/>
          </p:nvPr>
        </p:nvSpPr>
        <p:spPr>
          <a:xfrm>
            <a:off x="971550" y="3886200"/>
            <a:ext cx="7056438" cy="1752600"/>
          </a:xfrm>
        </p:spPr>
        <p:txBody>
          <a:bodyPr/>
          <a:lstStyle/>
          <a:p>
            <a:pPr eaLnBrk="1" hangingPunct="1"/>
            <a:r>
              <a:rPr lang="cs-CZ" altLang="cs-CZ" smtClean="0">
                <a:solidFill>
                  <a:srgbClr val="898989"/>
                </a:solidFill>
              </a:rPr>
              <a:t>Síť, povrch, objem</a:t>
            </a:r>
          </a:p>
        </p:txBody>
      </p:sp>
      <p:sp>
        <p:nvSpPr>
          <p:cNvPr id="3072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642938" y="6356350"/>
            <a:ext cx="7572375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400" b="1" i="1" smtClean="0">
                <a:latin typeface="Calibri" panose="020F0502020204030204" pitchFamily="34" charset="0"/>
              </a:rPr>
              <a:t>Dostupné z Metodického portálu www.rvp.cz, ISSN: 1802-4785, financovaného z ESF </a:t>
            </a:r>
            <a:r>
              <a:rPr lang="cs-CZ" altLang="cs-CZ" sz="1400" b="1" i="1" smtClean="0"/>
              <a:t/>
            </a:r>
            <a:br>
              <a:rPr lang="cs-CZ" altLang="cs-CZ" sz="1400" b="1" i="1" smtClean="0"/>
            </a:br>
            <a:r>
              <a:rPr lang="cs-CZ" altLang="cs-CZ" sz="1400" b="1" i="1" smtClean="0">
                <a:latin typeface="Calibri" panose="020F0502020204030204" pitchFamily="34" charset="0"/>
              </a:rPr>
              <a:t>a státního rozpo</a:t>
            </a:r>
            <a:r>
              <a:rPr lang="cs-CZ" altLang="cs-CZ" sz="1400" b="1" i="1" smtClean="0"/>
              <a:t>č</a:t>
            </a:r>
            <a:r>
              <a:rPr lang="cs-CZ" altLang="cs-CZ" sz="1400" b="1" i="1" smtClean="0">
                <a:latin typeface="Calibri" panose="020F0502020204030204" pitchFamily="34" charset="0"/>
              </a:rPr>
              <a:t>tu ČR. Provozováno Výzkumným ústavem pedagogickým v Praze.</a:t>
            </a:r>
          </a:p>
        </p:txBody>
      </p:sp>
      <p:sp>
        <p:nvSpPr>
          <p:cNvPr id="30725" name="TextovéPole 2"/>
          <p:cNvSpPr txBox="1">
            <a:spLocks noChangeArrowheads="1"/>
          </p:cNvSpPr>
          <p:nvPr/>
        </p:nvSpPr>
        <p:spPr bwMode="auto">
          <a:xfrm>
            <a:off x="971550" y="333375"/>
            <a:ext cx="777716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800">
                <a:solidFill>
                  <a:srgbClr val="FF0000"/>
                </a:solidFill>
                <a:latin typeface="Comic Sans MS" panose="030F0702030302020204" pitchFamily="66" charset="0"/>
              </a:rPr>
              <a:t>Další zdrojem při přípravě této prezentace byl materiál: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13" name="Rectangle 29"/>
          <p:cNvSpPr>
            <a:spLocks/>
          </p:cNvSpPr>
          <p:nvPr/>
        </p:nvSpPr>
        <p:spPr bwMode="auto">
          <a:xfrm>
            <a:off x="1079500" y="898525"/>
            <a:ext cx="8064500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cs-CZ" altLang="cs-CZ" sz="2400"/>
              <a:t>= </a:t>
            </a:r>
            <a:r>
              <a:rPr lang="cs-CZ" altLang="cs-CZ" sz="2400" b="1"/>
              <a:t>těleso, </a:t>
            </a:r>
            <a:r>
              <a:rPr lang="cs-CZ" altLang="cs-CZ" sz="2400"/>
              <a:t>které vznikne otáčením obdélníku</a:t>
            </a:r>
          </a:p>
          <a:p>
            <a:pPr eaLnBrk="1" hangingPunct="1">
              <a:buFontTx/>
              <a:buNone/>
            </a:pPr>
            <a:r>
              <a:rPr lang="cs-CZ" altLang="cs-CZ" sz="2400"/>
              <a:t> okolo přímky, která obsahuje jednu jeho stranu</a:t>
            </a:r>
          </a:p>
        </p:txBody>
      </p:sp>
      <p:sp>
        <p:nvSpPr>
          <p:cNvPr id="6147" name="AutoShape 55" descr="Světlý šikmo nahoru"/>
          <p:cNvSpPr>
            <a:spLocks noChangeArrowheads="1"/>
          </p:cNvSpPr>
          <p:nvPr/>
        </p:nvSpPr>
        <p:spPr bwMode="auto">
          <a:xfrm rot="-726986">
            <a:off x="798513" y="3217863"/>
            <a:ext cx="1484312" cy="2386012"/>
          </a:xfrm>
          <a:prstGeom prst="parallelogram">
            <a:avLst>
              <a:gd name="adj" fmla="val 34338"/>
            </a:avLst>
          </a:prstGeom>
          <a:pattFill prst="ltUpDiag">
            <a:fgClr>
              <a:srgbClr val="99CCFF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6148" name="Rectangle 57"/>
          <p:cNvSpPr>
            <a:spLocks noChangeArrowheads="1"/>
          </p:cNvSpPr>
          <p:nvPr/>
        </p:nvSpPr>
        <p:spPr bwMode="auto">
          <a:xfrm>
            <a:off x="1979613" y="3068638"/>
            <a:ext cx="1152525" cy="24479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6149" name="Oval 31"/>
          <p:cNvSpPr>
            <a:spLocks noChangeArrowheads="1"/>
          </p:cNvSpPr>
          <p:nvPr/>
        </p:nvSpPr>
        <p:spPr bwMode="auto">
          <a:xfrm>
            <a:off x="852488" y="5113338"/>
            <a:ext cx="2305050" cy="809625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6150" name="AutoShape 30"/>
          <p:cNvSpPr>
            <a:spLocks noChangeArrowheads="1"/>
          </p:cNvSpPr>
          <p:nvPr/>
        </p:nvSpPr>
        <p:spPr bwMode="auto">
          <a:xfrm>
            <a:off x="852488" y="2684463"/>
            <a:ext cx="2303462" cy="3240087"/>
          </a:xfrm>
          <a:prstGeom prst="can">
            <a:avLst>
              <a:gd name="adj" fmla="val 35165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6151" name="Line 33"/>
          <p:cNvSpPr>
            <a:spLocks noChangeShapeType="1"/>
          </p:cNvSpPr>
          <p:nvPr/>
        </p:nvSpPr>
        <p:spPr bwMode="auto">
          <a:xfrm>
            <a:off x="1978025" y="2122488"/>
            <a:ext cx="0" cy="4149725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152" name="AutoShape 54"/>
          <p:cNvSpPr>
            <a:spLocks/>
          </p:cNvSpPr>
          <p:nvPr/>
        </p:nvSpPr>
        <p:spPr bwMode="auto">
          <a:xfrm>
            <a:off x="4211638" y="2684463"/>
            <a:ext cx="1441450" cy="358775"/>
          </a:xfrm>
          <a:prstGeom prst="borderCallout2">
            <a:avLst>
              <a:gd name="adj1" fmla="val 31856"/>
              <a:gd name="adj2" fmla="val -5287"/>
              <a:gd name="adj3" fmla="val 31856"/>
              <a:gd name="adj4" fmla="val -77532"/>
              <a:gd name="adj5" fmla="val -75222"/>
              <a:gd name="adj6" fmla="val -15165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/>
              <a:t>osa otáčení</a:t>
            </a:r>
          </a:p>
        </p:txBody>
      </p:sp>
      <p:sp>
        <p:nvSpPr>
          <p:cNvPr id="10" name="Rectangle 9"/>
          <p:cNvSpPr txBox="1">
            <a:spLocks noChangeArrowheads="1"/>
          </p:cNvSpPr>
          <p:nvPr/>
        </p:nvSpPr>
        <p:spPr bwMode="auto">
          <a:xfrm>
            <a:off x="3916363" y="3679825"/>
            <a:ext cx="5327650" cy="284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cs-CZ" altLang="cs-CZ" sz="2400"/>
              <a:t>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cs-CZ" altLang="cs-CZ" sz="2400"/>
              <a:t>   </a:t>
            </a:r>
            <a:r>
              <a:rPr lang="cs-CZ" altLang="cs-CZ" sz="2800" b="1" i="1" u="sng"/>
              <a:t>Matematicky: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cs-CZ" altLang="cs-CZ" sz="2400"/>
              <a:t>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cs-CZ" altLang="cs-CZ" sz="2400"/>
              <a:t>   Válec je část prostoru, kterou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cs-CZ" altLang="cs-CZ" sz="2400"/>
              <a:t>            vymezí otáčející se (rotující)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cs-CZ" altLang="cs-CZ" sz="2400"/>
              <a:t>            obdélník SABS´ kolem přímky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cs-CZ" altLang="cs-CZ" sz="2400"/>
              <a:t>            SS´ - obrázek ...</a:t>
            </a:r>
          </a:p>
        </p:txBody>
      </p:sp>
      <p:sp>
        <p:nvSpPr>
          <p:cNvPr id="11" name="Rectangle 8"/>
          <p:cNvSpPr txBox="1">
            <a:spLocks noChangeArrowheads="1"/>
          </p:cNvSpPr>
          <p:nvPr/>
        </p:nvSpPr>
        <p:spPr bwMode="auto">
          <a:xfrm>
            <a:off x="565150" y="144463"/>
            <a:ext cx="59864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b="1" i="1" u="sng">
                <a:solidFill>
                  <a:srgbClr val="FF0000"/>
                </a:solidFill>
                <a:latin typeface="Comic Sans MS" panose="030F0702030302020204" pitchFamily="66" charset="0"/>
              </a:rPr>
              <a:t>Jak vlastně vzniká válec???</a:t>
            </a:r>
          </a:p>
        </p:txBody>
      </p:sp>
      <p:pic>
        <p:nvPicPr>
          <p:cNvPr id="12" name="Picture 22" descr="Trojuhelník"/>
          <p:cNvPicPr>
            <a:picLocks noChangeAspect="1" noChangeArrowheads="1"/>
          </p:cNvPicPr>
          <p:nvPr>
            <p:ph sz="half" idx="4294967295"/>
          </p:nvPr>
        </p:nvPicPr>
        <p:blipFill>
          <a:blip r:embed="rId2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0063" y="1770063"/>
            <a:ext cx="1873250" cy="2971800"/>
          </a:xfrm>
          <a:noFill/>
        </p:spPr>
      </p:pic>
      <p:sp>
        <p:nvSpPr>
          <p:cNvPr id="14" name="Tlačítko akce: Zpět nebo Předchozí 13">
            <a:hlinkClick r:id="" action="ppaction://hlinkshowjump?jump=previousslide" highlightClick="1"/>
          </p:cNvPr>
          <p:cNvSpPr/>
          <p:nvPr/>
        </p:nvSpPr>
        <p:spPr>
          <a:xfrm>
            <a:off x="684213" y="6510338"/>
            <a:ext cx="935037" cy="34766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15" name="Tlačítko akce: Dopředu nebo Další 14">
            <a:hlinkClick r:id="" action="ppaction://hlinkshowjump?jump=nextslide" highlightClick="1"/>
          </p:cNvPr>
          <p:cNvSpPr/>
          <p:nvPr/>
        </p:nvSpPr>
        <p:spPr>
          <a:xfrm>
            <a:off x="8062913" y="6510338"/>
            <a:ext cx="1081087" cy="34766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6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16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6" presetID="17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" presetClass="entr" presetSubtype="2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13" grpId="0" build="p"/>
      <p:bldP spid="6147" grpId="0" animBg="1"/>
      <p:bldP spid="6148" grpId="0" animBg="1"/>
      <p:bldP spid="6149" grpId="0" animBg="1"/>
      <p:bldP spid="6150" grpId="0" animBg="1"/>
      <p:bldP spid="6151" grpId="0" animBg="1"/>
      <p:bldP spid="6152" grpId="0" animBg="1"/>
      <p:bldP spid="10" grpId="0" autoUpdateAnimBg="0"/>
      <p:bldP spid="11" grpId="0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Oval 2" descr="Světlý šikmo nahoru"/>
          <p:cNvSpPr>
            <a:spLocks noChangeArrowheads="1"/>
          </p:cNvSpPr>
          <p:nvPr/>
        </p:nvSpPr>
        <p:spPr bwMode="auto">
          <a:xfrm>
            <a:off x="1547813" y="4633913"/>
            <a:ext cx="2305050" cy="809625"/>
          </a:xfrm>
          <a:prstGeom prst="ellipse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11267" name="Rectangle 3"/>
          <p:cNvSpPr>
            <a:spLocks noGrp="1"/>
          </p:cNvSpPr>
          <p:nvPr>
            <p:ph type="title"/>
          </p:nvPr>
        </p:nvSpPr>
        <p:spPr>
          <a:xfrm>
            <a:off x="1182688" y="420688"/>
            <a:ext cx="7277100" cy="725487"/>
          </a:xfrm>
        </p:spPr>
        <p:txBody>
          <a:bodyPr/>
          <a:lstStyle/>
          <a:p>
            <a:pPr algn="l" eaLnBrk="1" hangingPunct="1"/>
            <a:r>
              <a:rPr lang="cs-CZ" altLang="cs-CZ" b="1" i="1" u="sng" smtClean="0">
                <a:solidFill>
                  <a:srgbClr val="FF0000"/>
                </a:solidFill>
                <a:latin typeface="Comic Sans MS" panose="030F0702030302020204" pitchFamily="66" charset="0"/>
              </a:rPr>
              <a:t>Válec </a:t>
            </a:r>
            <a:r>
              <a:rPr lang="cs-CZ" altLang="cs-CZ" sz="3600" b="1" i="1" u="sng" smtClean="0">
                <a:solidFill>
                  <a:srgbClr val="FF0000"/>
                </a:solidFill>
                <a:latin typeface="Comic Sans MS" panose="030F0702030302020204" pitchFamily="66" charset="0"/>
              </a:rPr>
              <a:t>– popis, rozměry</a:t>
            </a:r>
          </a:p>
        </p:txBody>
      </p:sp>
      <p:sp>
        <p:nvSpPr>
          <p:cNvPr id="26629" name="AutoShape 5"/>
          <p:cNvSpPr>
            <a:spLocks noChangeArrowheads="1"/>
          </p:cNvSpPr>
          <p:nvPr/>
        </p:nvSpPr>
        <p:spPr bwMode="auto">
          <a:xfrm>
            <a:off x="1547813" y="2205038"/>
            <a:ext cx="2303462" cy="3240087"/>
          </a:xfrm>
          <a:prstGeom prst="can">
            <a:avLst>
              <a:gd name="adj" fmla="val 3516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26630" name="Oval 6" descr="Světlý šikmo nahoru"/>
          <p:cNvSpPr>
            <a:spLocks noChangeArrowheads="1"/>
          </p:cNvSpPr>
          <p:nvPr/>
        </p:nvSpPr>
        <p:spPr bwMode="auto">
          <a:xfrm>
            <a:off x="1547813" y="2205038"/>
            <a:ext cx="2305050" cy="809625"/>
          </a:xfrm>
          <a:prstGeom prst="ellipse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2700338" y="1700213"/>
            <a:ext cx="0" cy="4149725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>
            <a:off x="1547813" y="2608263"/>
            <a:ext cx="2305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3636963" y="2608263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3635375" y="5054600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>
            <a:off x="4354513" y="2608263"/>
            <a:ext cx="0" cy="2447925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6636" name="Rectangle 12"/>
          <p:cNvSpPr>
            <a:spLocks noGrp="1"/>
          </p:cNvSpPr>
          <p:nvPr>
            <p:ph type="body" idx="1"/>
          </p:nvPr>
        </p:nvSpPr>
        <p:spPr>
          <a:xfrm>
            <a:off x="4356100" y="3429000"/>
            <a:ext cx="433388" cy="604838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b="1" smtClean="0">
                <a:solidFill>
                  <a:srgbClr val="008000"/>
                </a:solidFill>
              </a:rPr>
              <a:t>v</a:t>
            </a:r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>
            <a:off x="1547813" y="5054600"/>
            <a:ext cx="23050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6638" name="Rectangle 14"/>
          <p:cNvSpPr>
            <a:spLocks/>
          </p:cNvSpPr>
          <p:nvPr/>
        </p:nvSpPr>
        <p:spPr bwMode="auto">
          <a:xfrm>
            <a:off x="2052638" y="4652963"/>
            <a:ext cx="433387" cy="60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b="1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26639" name="Line 15"/>
          <p:cNvSpPr>
            <a:spLocks noChangeShapeType="1"/>
          </p:cNvSpPr>
          <p:nvPr/>
        </p:nvSpPr>
        <p:spPr bwMode="auto">
          <a:xfrm flipH="1">
            <a:off x="1547813" y="2608263"/>
            <a:ext cx="1150937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6640" name="Rectangle 16"/>
          <p:cNvSpPr>
            <a:spLocks/>
          </p:cNvSpPr>
          <p:nvPr/>
        </p:nvSpPr>
        <p:spPr bwMode="auto">
          <a:xfrm>
            <a:off x="2052638" y="2205038"/>
            <a:ext cx="433387" cy="60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b="1">
                <a:solidFill>
                  <a:srgbClr val="000099"/>
                </a:solidFill>
              </a:rPr>
              <a:t>r</a:t>
            </a:r>
          </a:p>
        </p:txBody>
      </p:sp>
      <p:sp>
        <p:nvSpPr>
          <p:cNvPr id="26641" name="Rectangle 17"/>
          <p:cNvSpPr>
            <a:spLocks/>
          </p:cNvSpPr>
          <p:nvPr/>
        </p:nvSpPr>
        <p:spPr bwMode="auto">
          <a:xfrm>
            <a:off x="5219700" y="4773613"/>
            <a:ext cx="28797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400" b="1">
                <a:solidFill>
                  <a:srgbClr val="008000"/>
                </a:solidFill>
              </a:rPr>
              <a:t>v – výška válce</a:t>
            </a:r>
          </a:p>
        </p:txBody>
      </p:sp>
      <p:sp>
        <p:nvSpPr>
          <p:cNvPr id="26642" name="Rectangle 18"/>
          <p:cNvSpPr>
            <a:spLocks/>
          </p:cNvSpPr>
          <p:nvPr/>
        </p:nvSpPr>
        <p:spPr bwMode="auto">
          <a:xfrm>
            <a:off x="5241925" y="4357688"/>
            <a:ext cx="331311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400" b="1">
                <a:solidFill>
                  <a:srgbClr val="000099"/>
                </a:solidFill>
              </a:rPr>
              <a:t>r – poloměr podstavy</a:t>
            </a:r>
          </a:p>
        </p:txBody>
      </p:sp>
      <p:sp>
        <p:nvSpPr>
          <p:cNvPr id="26643" name="Rectangle 19"/>
          <p:cNvSpPr>
            <a:spLocks/>
          </p:cNvSpPr>
          <p:nvPr/>
        </p:nvSpPr>
        <p:spPr bwMode="auto">
          <a:xfrm>
            <a:off x="5219700" y="2579688"/>
            <a:ext cx="324008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400" b="1">
                <a:solidFill>
                  <a:srgbClr val="FF0000"/>
                </a:solidFill>
              </a:rPr>
              <a:t>d – průměr podstavy</a:t>
            </a:r>
          </a:p>
        </p:txBody>
      </p:sp>
      <p:sp>
        <p:nvSpPr>
          <p:cNvPr id="26644" name="AutoShape 20"/>
          <p:cNvSpPr>
            <a:spLocks/>
          </p:cNvSpPr>
          <p:nvPr/>
        </p:nvSpPr>
        <p:spPr bwMode="auto">
          <a:xfrm>
            <a:off x="4859338" y="5516563"/>
            <a:ext cx="1866900" cy="360362"/>
          </a:xfrm>
          <a:prstGeom prst="borderCallout2">
            <a:avLst>
              <a:gd name="adj1" fmla="val 31718"/>
              <a:gd name="adj2" fmla="val -4083"/>
              <a:gd name="adj3" fmla="val 31718"/>
              <a:gd name="adj4" fmla="val -47875"/>
              <a:gd name="adj5" fmla="val -77972"/>
              <a:gd name="adj6" fmla="val -9345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/>
              <a:t>dolní podstava</a:t>
            </a:r>
          </a:p>
        </p:txBody>
      </p:sp>
      <p:sp>
        <p:nvSpPr>
          <p:cNvPr id="26645" name="AutoShape 21"/>
          <p:cNvSpPr>
            <a:spLocks/>
          </p:cNvSpPr>
          <p:nvPr/>
        </p:nvSpPr>
        <p:spPr bwMode="auto">
          <a:xfrm>
            <a:off x="4859338" y="1844675"/>
            <a:ext cx="1866900" cy="360363"/>
          </a:xfrm>
          <a:prstGeom prst="borderCallout2">
            <a:avLst>
              <a:gd name="adj1" fmla="val 31718"/>
              <a:gd name="adj2" fmla="val -4083"/>
              <a:gd name="adj3" fmla="val 31718"/>
              <a:gd name="adj4" fmla="val -52380"/>
              <a:gd name="adj5" fmla="val 164319"/>
              <a:gd name="adj6" fmla="val -10255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/>
              <a:t>horní podstava</a:t>
            </a:r>
          </a:p>
        </p:txBody>
      </p:sp>
      <p:sp>
        <p:nvSpPr>
          <p:cNvPr id="26646" name="AutoShape 22"/>
          <p:cNvSpPr>
            <a:spLocks/>
          </p:cNvSpPr>
          <p:nvPr/>
        </p:nvSpPr>
        <p:spPr bwMode="auto">
          <a:xfrm>
            <a:off x="393700" y="3789363"/>
            <a:ext cx="866775" cy="360362"/>
          </a:xfrm>
          <a:prstGeom prst="borderCallout2">
            <a:avLst>
              <a:gd name="adj1" fmla="val 31718"/>
              <a:gd name="adj2" fmla="val 108792"/>
              <a:gd name="adj3" fmla="val 31718"/>
              <a:gd name="adj4" fmla="val 149083"/>
              <a:gd name="adj5" fmla="val 100440"/>
              <a:gd name="adj6" fmla="val 19102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/>
              <a:t>plášť</a:t>
            </a:r>
          </a:p>
        </p:txBody>
      </p:sp>
      <p:sp>
        <p:nvSpPr>
          <p:cNvPr id="2" name="Obdélník 1"/>
          <p:cNvSpPr>
            <a:spLocks noChangeArrowheads="1"/>
          </p:cNvSpPr>
          <p:nvPr/>
        </p:nvSpPr>
        <p:spPr bwMode="auto">
          <a:xfrm>
            <a:off x="4922838" y="3014663"/>
            <a:ext cx="411321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/>
              <a:t>V technické praxi se používá pro označení průměru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400"/>
              <a:t>symbol </a:t>
            </a:r>
            <a:r>
              <a:rPr lang="en-US" altLang="cs-CZ" sz="2400" b="1">
                <a:solidFill>
                  <a:srgbClr val="FF0000"/>
                </a:solidFill>
              </a:rPr>
              <a:t>Ø</a:t>
            </a:r>
            <a:r>
              <a:rPr lang="cs-CZ" altLang="cs-CZ" sz="2400"/>
              <a:t>. </a:t>
            </a:r>
          </a:p>
        </p:txBody>
      </p:sp>
      <p:sp>
        <p:nvSpPr>
          <p:cNvPr id="23" name="Tlačítko akce: Zpět nebo Předchozí 22">
            <a:hlinkClick r:id="" action="ppaction://hlinkshowjump?jump=previousslide" highlightClick="1"/>
          </p:cNvPr>
          <p:cNvSpPr/>
          <p:nvPr/>
        </p:nvSpPr>
        <p:spPr>
          <a:xfrm>
            <a:off x="684213" y="6510338"/>
            <a:ext cx="935037" cy="34766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24" name="Tlačítko akce: Dopředu nebo Další 23">
            <a:hlinkClick r:id="" action="ppaction://hlinkshowjump?jump=nextslide" highlightClick="1"/>
          </p:cNvPr>
          <p:cNvSpPr/>
          <p:nvPr/>
        </p:nvSpPr>
        <p:spPr>
          <a:xfrm>
            <a:off x="8062913" y="6510338"/>
            <a:ext cx="1081087" cy="34766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1" dur="2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0" dur="2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2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2000"/>
                                        <p:tgtEl>
                                          <p:spTgt spid="26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30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0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20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20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20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2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2000"/>
                                        <p:tgtEl>
                                          <p:spTgt spid="26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20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animBg="1"/>
      <p:bldP spid="11267" grpId="0"/>
      <p:bldP spid="26629" grpId="0" animBg="1"/>
      <p:bldP spid="26630" grpId="0" animBg="1"/>
      <p:bldP spid="26631" grpId="0" animBg="1"/>
      <p:bldP spid="26632" grpId="0" animBg="1"/>
      <p:bldP spid="26633" grpId="0" animBg="1"/>
      <p:bldP spid="26634" grpId="0" animBg="1"/>
      <p:bldP spid="26635" grpId="0" animBg="1"/>
      <p:bldP spid="26636" grpId="0" build="p"/>
      <p:bldP spid="26637" grpId="0" animBg="1"/>
      <p:bldP spid="26638" grpId="0"/>
      <p:bldP spid="26639" grpId="0" animBg="1"/>
      <p:bldP spid="26640" grpId="0"/>
      <p:bldP spid="26641" grpId="0"/>
      <p:bldP spid="26642" grpId="0"/>
      <p:bldP spid="26643" grpId="0"/>
      <p:bldP spid="26644" grpId="0" animBg="1"/>
      <p:bldP spid="26645" grpId="0" animBg="1"/>
      <p:bldP spid="26646" grpId="0" animBg="1"/>
      <p:bldP spid="2" grpId="0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4859338" y="1628775"/>
            <a:ext cx="2233612" cy="581025"/>
          </a:xfrm>
        </p:spPr>
        <p:txBody>
          <a:bodyPr/>
          <a:lstStyle/>
          <a:p>
            <a:pPr algn="l"/>
            <a:r>
              <a:rPr lang="cs-CZ" altLang="cs-CZ" sz="2800" b="1" i="1" u="sng" smtClean="0">
                <a:solidFill>
                  <a:srgbClr val="FF0000"/>
                </a:solidFill>
                <a:latin typeface="Comic Sans MS" panose="030F0702030302020204" pitchFamily="66" charset="0"/>
              </a:rPr>
              <a:t>Válec - síť</a:t>
            </a:r>
          </a:p>
        </p:txBody>
      </p:sp>
      <p:sp>
        <p:nvSpPr>
          <p:cNvPr id="17473" name="Rectangle 65"/>
          <p:cNvSpPr>
            <a:spLocks noChangeArrowheads="1"/>
          </p:cNvSpPr>
          <p:nvPr/>
        </p:nvSpPr>
        <p:spPr bwMode="auto">
          <a:xfrm>
            <a:off x="971550" y="3429000"/>
            <a:ext cx="3851275" cy="15128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17474" name="Oval 66"/>
          <p:cNvSpPr>
            <a:spLocks noChangeArrowheads="1"/>
          </p:cNvSpPr>
          <p:nvPr/>
        </p:nvSpPr>
        <p:spPr bwMode="auto">
          <a:xfrm>
            <a:off x="1403350" y="2276475"/>
            <a:ext cx="1225550" cy="1150938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17475" name="Oval 67"/>
          <p:cNvSpPr>
            <a:spLocks noChangeArrowheads="1"/>
          </p:cNvSpPr>
          <p:nvPr/>
        </p:nvSpPr>
        <p:spPr bwMode="auto">
          <a:xfrm>
            <a:off x="1403350" y="4941888"/>
            <a:ext cx="1225550" cy="1150937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17477" name="Rectangle 69"/>
          <p:cNvSpPr>
            <a:spLocks/>
          </p:cNvSpPr>
          <p:nvPr/>
        </p:nvSpPr>
        <p:spPr bwMode="auto">
          <a:xfrm>
            <a:off x="5508625" y="2349500"/>
            <a:ext cx="3382963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cs-CZ" altLang="cs-CZ" sz="2400"/>
              <a:t>- 2 kruhy = 2 podstavy </a:t>
            </a:r>
          </a:p>
          <a:p>
            <a:pPr>
              <a:buFontTx/>
              <a:buNone/>
            </a:pPr>
            <a:r>
              <a:rPr lang="cs-CZ" altLang="cs-CZ" sz="2400"/>
              <a:t>- obdélník = plášť </a:t>
            </a:r>
          </a:p>
        </p:txBody>
      </p:sp>
      <p:sp>
        <p:nvSpPr>
          <p:cNvPr id="17478" name="Rectangle 70"/>
          <p:cNvSpPr>
            <a:spLocks/>
          </p:cNvSpPr>
          <p:nvPr/>
        </p:nvSpPr>
        <p:spPr bwMode="auto">
          <a:xfrm>
            <a:off x="5508625" y="3860800"/>
            <a:ext cx="3382963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cs-CZ" altLang="cs-CZ" sz="2400"/>
              <a:t>Rozměry obdélníku:</a:t>
            </a:r>
          </a:p>
          <a:p>
            <a:pPr>
              <a:buFontTx/>
              <a:buChar char="-"/>
            </a:pPr>
            <a:r>
              <a:rPr lang="cs-CZ" altLang="cs-CZ" sz="2400"/>
              <a:t>obvod kruhu – 2</a:t>
            </a:r>
            <a:r>
              <a:rPr lang="cs-CZ" altLang="cs-CZ" sz="2400">
                <a:latin typeface="Symbol" panose="05050102010706020507" pitchFamily="18" charset="2"/>
              </a:rPr>
              <a:t>p</a:t>
            </a:r>
            <a:r>
              <a:rPr lang="cs-CZ" altLang="cs-CZ" sz="2400"/>
              <a:t>r</a:t>
            </a:r>
          </a:p>
          <a:p>
            <a:pPr>
              <a:buFontTx/>
              <a:buChar char="-"/>
            </a:pPr>
            <a:r>
              <a:rPr lang="cs-CZ" altLang="cs-CZ" sz="2400"/>
              <a:t>výška válce - v</a:t>
            </a:r>
          </a:p>
        </p:txBody>
      </p:sp>
      <p:sp>
        <p:nvSpPr>
          <p:cNvPr id="17479" name="Line 71"/>
          <p:cNvSpPr>
            <a:spLocks noChangeShapeType="1"/>
          </p:cNvSpPr>
          <p:nvPr/>
        </p:nvSpPr>
        <p:spPr bwMode="auto">
          <a:xfrm>
            <a:off x="2484438" y="2492375"/>
            <a:ext cx="3095625" cy="73025"/>
          </a:xfrm>
          <a:prstGeom prst="line">
            <a:avLst/>
          </a:prstGeom>
          <a:noFill/>
          <a:ln w="25400">
            <a:solidFill>
              <a:srgbClr val="FFC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80" name="Line 72"/>
          <p:cNvSpPr>
            <a:spLocks noChangeShapeType="1"/>
          </p:cNvSpPr>
          <p:nvPr/>
        </p:nvSpPr>
        <p:spPr bwMode="auto">
          <a:xfrm flipV="1">
            <a:off x="2266950" y="2708275"/>
            <a:ext cx="3313113" cy="2449513"/>
          </a:xfrm>
          <a:prstGeom prst="line">
            <a:avLst/>
          </a:prstGeom>
          <a:noFill/>
          <a:ln w="25400">
            <a:solidFill>
              <a:srgbClr val="FFC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81" name="Line 73"/>
          <p:cNvSpPr>
            <a:spLocks noChangeShapeType="1"/>
          </p:cNvSpPr>
          <p:nvPr/>
        </p:nvSpPr>
        <p:spPr bwMode="auto">
          <a:xfrm flipV="1">
            <a:off x="4211638" y="3141663"/>
            <a:ext cx="1368425" cy="1223962"/>
          </a:xfrm>
          <a:prstGeom prst="line">
            <a:avLst/>
          </a:prstGeom>
          <a:noFill/>
          <a:ln w="25400">
            <a:solidFill>
              <a:srgbClr val="C0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82" name="Line 74"/>
          <p:cNvSpPr>
            <a:spLocks noChangeShapeType="1"/>
          </p:cNvSpPr>
          <p:nvPr/>
        </p:nvSpPr>
        <p:spPr bwMode="auto">
          <a:xfrm>
            <a:off x="971550" y="4652963"/>
            <a:ext cx="388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grpSp>
        <p:nvGrpSpPr>
          <p:cNvPr id="2" name="Group 76"/>
          <p:cNvGrpSpPr>
            <a:grpSpLocks/>
          </p:cNvGrpSpPr>
          <p:nvPr/>
        </p:nvGrpSpPr>
        <p:grpSpPr bwMode="auto">
          <a:xfrm rot="2012921">
            <a:off x="1943100" y="2781300"/>
            <a:ext cx="144463" cy="142875"/>
            <a:chOff x="1088" y="1752"/>
            <a:chExt cx="91" cy="90"/>
          </a:xfrm>
        </p:grpSpPr>
        <p:sp>
          <p:nvSpPr>
            <p:cNvPr id="9244" name="Line 68"/>
            <p:cNvSpPr>
              <a:spLocks noChangeShapeType="1"/>
            </p:cNvSpPr>
            <p:nvPr/>
          </p:nvSpPr>
          <p:spPr bwMode="auto">
            <a:xfrm>
              <a:off x="1088" y="1797"/>
              <a:ext cx="9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5" name="Line 75"/>
            <p:cNvSpPr>
              <a:spLocks noChangeShapeType="1"/>
            </p:cNvSpPr>
            <p:nvPr/>
          </p:nvSpPr>
          <p:spPr bwMode="auto">
            <a:xfrm>
              <a:off x="1133" y="1752"/>
              <a:ext cx="0" cy="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3" name="Group 77"/>
          <p:cNvGrpSpPr>
            <a:grpSpLocks/>
          </p:cNvGrpSpPr>
          <p:nvPr/>
        </p:nvGrpSpPr>
        <p:grpSpPr bwMode="auto">
          <a:xfrm rot="2012921">
            <a:off x="1943100" y="5468938"/>
            <a:ext cx="144463" cy="142875"/>
            <a:chOff x="1088" y="1752"/>
            <a:chExt cx="91" cy="90"/>
          </a:xfrm>
        </p:grpSpPr>
        <p:sp>
          <p:nvSpPr>
            <p:cNvPr id="9242" name="Line 78"/>
            <p:cNvSpPr>
              <a:spLocks noChangeShapeType="1"/>
            </p:cNvSpPr>
            <p:nvPr/>
          </p:nvSpPr>
          <p:spPr bwMode="auto">
            <a:xfrm>
              <a:off x="1088" y="1797"/>
              <a:ext cx="9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43" name="Line 79"/>
            <p:cNvSpPr>
              <a:spLocks noChangeShapeType="1"/>
            </p:cNvSpPr>
            <p:nvPr/>
          </p:nvSpPr>
          <p:spPr bwMode="auto">
            <a:xfrm>
              <a:off x="1133" y="1752"/>
              <a:ext cx="0" cy="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17488" name="Line 80"/>
          <p:cNvSpPr>
            <a:spLocks noChangeShapeType="1"/>
          </p:cNvSpPr>
          <p:nvPr/>
        </p:nvSpPr>
        <p:spPr bwMode="auto">
          <a:xfrm>
            <a:off x="2014538" y="5537200"/>
            <a:ext cx="611187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89" name="Rectangle 81"/>
          <p:cNvSpPr>
            <a:spLocks/>
          </p:cNvSpPr>
          <p:nvPr/>
        </p:nvSpPr>
        <p:spPr bwMode="auto">
          <a:xfrm>
            <a:off x="2195513" y="5229225"/>
            <a:ext cx="287337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cs-CZ" altLang="cs-CZ" sz="2000" b="1">
                <a:solidFill>
                  <a:srgbClr val="000099"/>
                </a:solidFill>
              </a:rPr>
              <a:t>r</a:t>
            </a:r>
          </a:p>
        </p:txBody>
      </p:sp>
      <p:sp>
        <p:nvSpPr>
          <p:cNvPr id="17490" name="Rectangle 82"/>
          <p:cNvSpPr>
            <a:spLocks/>
          </p:cNvSpPr>
          <p:nvPr/>
        </p:nvSpPr>
        <p:spPr bwMode="auto">
          <a:xfrm>
            <a:off x="2339975" y="4292600"/>
            <a:ext cx="71913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cs-CZ" altLang="cs-CZ" sz="2000" b="1"/>
              <a:t>2</a:t>
            </a:r>
            <a:r>
              <a:rPr lang="cs-CZ" altLang="cs-CZ" sz="2400" b="1">
                <a:latin typeface="Symbol" panose="05050102010706020507" pitchFamily="18" charset="2"/>
              </a:rPr>
              <a:t>p</a:t>
            </a:r>
            <a:r>
              <a:rPr lang="cs-CZ" altLang="cs-CZ" sz="2000" b="1"/>
              <a:t>r</a:t>
            </a:r>
          </a:p>
        </p:txBody>
      </p:sp>
      <p:sp>
        <p:nvSpPr>
          <p:cNvPr id="17491" name="Line 83"/>
          <p:cNvSpPr>
            <a:spLocks noChangeShapeType="1"/>
          </p:cNvSpPr>
          <p:nvPr/>
        </p:nvSpPr>
        <p:spPr bwMode="auto">
          <a:xfrm>
            <a:off x="431800" y="3429000"/>
            <a:ext cx="4683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92" name="Line 84"/>
          <p:cNvSpPr>
            <a:spLocks noChangeShapeType="1"/>
          </p:cNvSpPr>
          <p:nvPr/>
        </p:nvSpPr>
        <p:spPr bwMode="auto">
          <a:xfrm>
            <a:off x="431800" y="4941888"/>
            <a:ext cx="4683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93" name="Line 85"/>
          <p:cNvSpPr>
            <a:spLocks noChangeShapeType="1"/>
          </p:cNvSpPr>
          <p:nvPr/>
        </p:nvSpPr>
        <p:spPr bwMode="auto">
          <a:xfrm>
            <a:off x="755650" y="3429000"/>
            <a:ext cx="0" cy="1512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94" name="Rectangle 86"/>
          <p:cNvSpPr>
            <a:spLocks/>
          </p:cNvSpPr>
          <p:nvPr/>
        </p:nvSpPr>
        <p:spPr bwMode="auto">
          <a:xfrm rot="-5626146">
            <a:off x="341312" y="3798888"/>
            <a:ext cx="576263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cs-CZ" altLang="cs-CZ" sz="2000" b="1"/>
              <a:t>v</a:t>
            </a:r>
          </a:p>
        </p:txBody>
      </p:sp>
      <p:sp>
        <p:nvSpPr>
          <p:cNvPr id="17495" name="Rectangle 87"/>
          <p:cNvSpPr>
            <a:spLocks/>
          </p:cNvSpPr>
          <p:nvPr/>
        </p:nvSpPr>
        <p:spPr bwMode="auto">
          <a:xfrm>
            <a:off x="2843213" y="5732463"/>
            <a:ext cx="6049962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cs-CZ" altLang="cs-CZ" sz="2400" b="1" i="1" u="sng"/>
              <a:t>Úkol:</a:t>
            </a:r>
            <a:r>
              <a:rPr lang="cs-CZ" altLang="cs-CZ" sz="2400"/>
              <a:t> Sestrojte síť válce, který má poloměr podstavy 3 cm a výšku 4 cm.</a:t>
            </a:r>
          </a:p>
        </p:txBody>
      </p:sp>
      <p:sp>
        <p:nvSpPr>
          <p:cNvPr id="27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755650" y="188913"/>
            <a:ext cx="8137525" cy="7921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4000" b="1" i="1" u="sng" smtClean="0">
                <a:solidFill>
                  <a:srgbClr val="FF0000"/>
                </a:solidFill>
                <a:latin typeface="Comic Sans MS" panose="030F0702030302020204" pitchFamily="66" charset="0"/>
              </a:rPr>
              <a:t>Povrch válce – odvození vzorce</a:t>
            </a:r>
            <a:endParaRPr lang="cs-CZ" altLang="cs-CZ" sz="3800" b="1" i="1" u="sng" smtClean="0"/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3800" b="1" i="1" u="sng" smtClean="0"/>
              <a:t>   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3800" b="1" i="1" u="sng" smtClean="0"/>
          </a:p>
        </p:txBody>
      </p:sp>
      <p:sp>
        <p:nvSpPr>
          <p:cNvPr id="15383" name="Obdélník 27"/>
          <p:cNvSpPr>
            <a:spLocks noChangeArrowheads="1"/>
          </p:cNvSpPr>
          <p:nvPr/>
        </p:nvSpPr>
        <p:spPr bwMode="auto">
          <a:xfrm>
            <a:off x="863600" y="836613"/>
            <a:ext cx="82804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/>
              <a:t>Pro výpočet povrchu válce potřebujeme vzorce. Nejlépe si je odvodíme pomocí názorného obrázku:</a:t>
            </a:r>
          </a:p>
        </p:txBody>
      </p:sp>
      <p:sp>
        <p:nvSpPr>
          <p:cNvPr id="28" name="Tlačítko akce: Zpět nebo Předchozí 27">
            <a:hlinkClick r:id="" action="ppaction://hlinkshowjump?jump=previousslide" highlightClick="1"/>
          </p:cNvPr>
          <p:cNvSpPr/>
          <p:nvPr/>
        </p:nvSpPr>
        <p:spPr>
          <a:xfrm>
            <a:off x="684213" y="6510338"/>
            <a:ext cx="935037" cy="34766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29" name="Tlačítko akce: Dopředu nebo Další 28">
            <a:hlinkClick r:id="" action="ppaction://hlinkshowjump?jump=nextslide" highlightClick="1"/>
          </p:cNvPr>
          <p:cNvSpPr/>
          <p:nvPr/>
        </p:nvSpPr>
        <p:spPr>
          <a:xfrm>
            <a:off x="8062913" y="6510338"/>
            <a:ext cx="1081087" cy="34766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17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9" dur="2000"/>
                                        <p:tgtEl>
                                          <p:spTgt spid="17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6" dur="2000"/>
                                        <p:tgtEl>
                                          <p:spTgt spid="17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17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17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000"/>
                                        <p:tgtEl>
                                          <p:spTgt spid="17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000"/>
                                        <p:tgtEl>
                                          <p:spTgt spid="17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174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17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2000"/>
                                        <p:tgtEl>
                                          <p:spTgt spid="174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000"/>
                                        <p:tgtEl>
                                          <p:spTgt spid="174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000"/>
                                        <p:tgtEl>
                                          <p:spTgt spid="17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2000"/>
                                        <p:tgtEl>
                                          <p:spTgt spid="174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2000"/>
                                        <p:tgtEl>
                                          <p:spTgt spid="17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2000"/>
                                        <p:tgtEl>
                                          <p:spTgt spid="17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2000"/>
                                        <p:tgtEl>
                                          <p:spTgt spid="17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2000"/>
                                        <p:tgtEl>
                                          <p:spTgt spid="17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2000"/>
                                        <p:tgtEl>
                                          <p:spTgt spid="174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2000"/>
                                        <p:tgtEl>
                                          <p:spTgt spid="17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2000"/>
                                        <p:tgtEl>
                                          <p:spTgt spid="17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7473" grpId="0" animBg="1"/>
      <p:bldP spid="17474" grpId="0" animBg="1"/>
      <p:bldP spid="17475" grpId="0" animBg="1"/>
      <p:bldP spid="17477" grpId="0" build="p"/>
      <p:bldP spid="17478" grpId="0" build="p"/>
      <p:bldP spid="17479" grpId="0" animBg="1"/>
      <p:bldP spid="17480" grpId="0" animBg="1"/>
      <p:bldP spid="17481" grpId="0" animBg="1"/>
      <p:bldP spid="17482" grpId="0" animBg="1"/>
      <p:bldP spid="17488" grpId="0" animBg="1"/>
      <p:bldP spid="17489" grpId="0"/>
      <p:bldP spid="17490" grpId="0"/>
      <p:bldP spid="17491" grpId="0" animBg="1"/>
      <p:bldP spid="17492" grpId="0" animBg="1"/>
      <p:bldP spid="17493" grpId="0" animBg="1"/>
      <p:bldP spid="17494" grpId="0"/>
      <p:bldP spid="17495" grpId="0"/>
      <p:bldP spid="15383" grpId="0"/>
      <p:bldP spid="28" grpId="0" animBg="1"/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9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995738" y="1125538"/>
            <a:ext cx="4897437" cy="17986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400" smtClean="0"/>
              <a:t>Pro výpočet povrchu obou podstav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400" smtClean="0"/>
              <a:t>nám stačí vědět, že obsah kruhu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400" smtClean="0"/>
              <a:t>lze spočítat pomocí známého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400" smtClean="0"/>
              <a:t>vzorce 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3500" smtClean="0"/>
              <a:t> 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3500" smtClean="0"/>
              <a:t>   </a:t>
            </a:r>
            <a:r>
              <a:rPr lang="en-US" altLang="cs-CZ" sz="3500" smtClean="0"/>
              <a:t>   </a:t>
            </a:r>
            <a:endParaRPr lang="el-GR" altLang="cs-CZ" sz="3500" smtClean="0"/>
          </a:p>
        </p:txBody>
      </p:sp>
      <p:graphicFrame>
        <p:nvGraphicFramePr>
          <p:cNvPr id="89151" name="Group 63"/>
          <p:cNvGraphicFramePr>
            <a:graphicFrameLocks noGrp="1"/>
          </p:cNvGraphicFramePr>
          <p:nvPr/>
        </p:nvGraphicFramePr>
        <p:xfrm>
          <a:off x="5435600" y="2636838"/>
          <a:ext cx="2951163" cy="865187"/>
        </p:xfrm>
        <a:graphic>
          <a:graphicData uri="http://schemas.openxmlformats.org/drawingml/2006/table">
            <a:tbl>
              <a:tblPr/>
              <a:tblGrid>
                <a:gridCol w="2951163"/>
              </a:tblGrid>
              <a:tr h="8651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S</a:t>
                      </a:r>
                      <a:r>
                        <a:rPr kumimoji="0" lang="cs-CZ" altLang="cs-CZ" sz="2800" b="1" i="0" u="none" strike="noStrike" cap="none" normalizeH="0" baseline="-1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p</a:t>
                      </a:r>
                      <a:r>
                        <a:rPr kumimoji="0" lang="cs-CZ" altLang="cs-C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en-US" altLang="cs-C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= </a:t>
                      </a:r>
                      <a:r>
                        <a:rPr lang="cs-CZ" altLang="cs-CZ" sz="3200" b="1" dirty="0" smtClean="0">
                          <a:latin typeface="Symbol" panose="05050102010706020507" pitchFamily="18" charset="2"/>
                        </a:rPr>
                        <a:t>p</a:t>
                      </a:r>
                      <a:r>
                        <a:rPr kumimoji="0" lang="cs-CZ" altLang="cs-C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.r</a:t>
                      </a:r>
                      <a:r>
                        <a:rPr kumimoji="0" lang="cs-CZ" altLang="cs-CZ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el-GR" altLang="cs-CZ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2297" name="Skupina 12"/>
          <p:cNvGrpSpPr>
            <a:grpSpLocks/>
          </p:cNvGrpSpPr>
          <p:nvPr/>
        </p:nvGrpSpPr>
        <p:grpSpPr bwMode="auto">
          <a:xfrm>
            <a:off x="1258888" y="1196975"/>
            <a:ext cx="2166937" cy="2198688"/>
            <a:chOff x="1259632" y="1196752"/>
            <a:chExt cx="2166268" cy="2198626"/>
          </a:xfrm>
        </p:grpSpPr>
        <p:pic>
          <p:nvPicPr>
            <p:cNvPr id="10265" name="Picture 12" descr="Plášť válce - podstavy"/>
            <p:cNvPicPr>
              <a:picLocks noChangeAspect="1" noChangeArrowheads="1"/>
            </p:cNvPicPr>
            <p:nvPr/>
          </p:nvPicPr>
          <p:blipFill>
            <a:blip r:embed="rId3">
              <a:lum contrast="24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9632" y="1196752"/>
              <a:ext cx="2166268" cy="21986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66" name="Text Box 64"/>
            <p:cNvSpPr txBox="1">
              <a:spLocks noChangeArrowheads="1"/>
            </p:cNvSpPr>
            <p:nvPr/>
          </p:nvSpPr>
          <p:spPr bwMode="auto">
            <a:xfrm>
              <a:off x="2627784" y="1340768"/>
              <a:ext cx="509587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cs-CZ" altLang="cs-CZ" sz="2000" b="1">
                  <a:solidFill>
                    <a:srgbClr val="000000"/>
                  </a:solidFill>
                </a:rPr>
                <a:t>Sp</a:t>
              </a:r>
              <a:endParaRPr lang="en-US" altLang="cs-CZ" sz="2000" b="1">
                <a:solidFill>
                  <a:srgbClr val="000000"/>
                </a:solidFill>
              </a:endParaRPr>
            </a:p>
          </p:txBody>
        </p:sp>
      </p:grpSp>
      <p:sp>
        <p:nvSpPr>
          <p:cNvPr id="6" name="Rectangle 6"/>
          <p:cNvSpPr txBox="1">
            <a:spLocks noChangeArrowheads="1"/>
          </p:cNvSpPr>
          <p:nvPr/>
        </p:nvSpPr>
        <p:spPr bwMode="auto">
          <a:xfrm>
            <a:off x="755650" y="188913"/>
            <a:ext cx="813752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cs-CZ" altLang="cs-CZ" sz="4000" b="1" i="1" u="sng" dirty="0">
                <a:solidFill>
                  <a:srgbClr val="FF0000"/>
                </a:solidFill>
                <a:latin typeface="Comic Sans MS" pitchFamily="66" charset="0"/>
                <a:cs typeface="+mn-cs"/>
              </a:rPr>
              <a:t>Povrch válce </a:t>
            </a:r>
            <a:r>
              <a:rPr lang="cs-CZ" altLang="cs-CZ" sz="3200" b="1" i="1" u="sng" dirty="0">
                <a:solidFill>
                  <a:srgbClr val="FF0000"/>
                </a:solidFill>
                <a:latin typeface="Comic Sans MS" pitchFamily="66" charset="0"/>
                <a:cs typeface="+mn-cs"/>
              </a:rPr>
              <a:t>– odvození vzorce</a:t>
            </a:r>
            <a:endParaRPr lang="cs-CZ" altLang="cs-CZ" sz="3200" b="1" i="1" u="sng" dirty="0">
              <a:latin typeface="+mn-lt"/>
              <a:cs typeface="+mn-cs"/>
            </a:endParaRPr>
          </a:p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cs-CZ" altLang="cs-CZ" sz="3800" b="1" i="1" u="sng" dirty="0">
                <a:latin typeface="+mn-lt"/>
                <a:cs typeface="+mn-cs"/>
              </a:rPr>
              <a:t>   </a:t>
            </a:r>
          </a:p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endParaRPr lang="cs-CZ" altLang="cs-CZ" sz="3800" b="1" i="1" u="sng" dirty="0">
              <a:latin typeface="+mn-lt"/>
              <a:cs typeface="+mn-cs"/>
            </a:endParaRP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 bwMode="auto">
          <a:xfrm>
            <a:off x="611188" y="3644900"/>
            <a:ext cx="4249737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cs-CZ" altLang="cs-CZ" sz="2400" dirty="0">
                <a:latin typeface="+mn-lt"/>
                <a:cs typeface="+mn-cs"/>
              </a:rPr>
              <a:t>Pro výpočet povrchu pláště si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cs-CZ" altLang="cs-CZ" sz="2400" dirty="0">
                <a:latin typeface="+mn-lt"/>
                <a:cs typeface="+mn-cs"/>
              </a:rPr>
              <a:t>uvědomíme, že jedna strana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cs-CZ" altLang="cs-CZ" sz="2400" dirty="0">
                <a:latin typeface="+mn-lt"/>
                <a:cs typeface="+mn-cs"/>
              </a:rPr>
              <a:t>obdélníku je rovna výšce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cs-CZ" altLang="cs-CZ" sz="2400" dirty="0">
                <a:latin typeface="+mn-lt"/>
                <a:cs typeface="+mn-cs"/>
              </a:rPr>
              <a:t>válce a druhá strana je rovna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cs-CZ" altLang="cs-CZ" sz="2400" dirty="0">
                <a:latin typeface="+mn-lt"/>
                <a:cs typeface="+mn-cs"/>
              </a:rPr>
              <a:t>obvodu </a:t>
            </a:r>
            <a:r>
              <a:rPr lang="cs-CZ" altLang="cs-CZ" sz="2400" dirty="0">
                <a:latin typeface="+mn-lt"/>
                <a:cs typeface="+mn-cs"/>
              </a:rPr>
              <a:t>podstavy:</a:t>
            </a:r>
            <a:endParaRPr lang="en-US" altLang="cs-CZ" sz="2400" dirty="0">
              <a:latin typeface="+mn-lt"/>
              <a:cs typeface="+mn-cs"/>
            </a:endParaRP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None/>
              <a:defRPr/>
            </a:pPr>
            <a:endParaRPr lang="en-US" altLang="cs-CZ" sz="3500" dirty="0">
              <a:latin typeface="+mn-lt"/>
              <a:cs typeface="+mn-cs"/>
            </a:endParaRP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None/>
              <a:defRPr/>
            </a:pPr>
            <a:endParaRPr lang="cs-CZ" altLang="cs-CZ" sz="3500" dirty="0">
              <a:latin typeface="+mn-lt"/>
              <a:cs typeface="+mn-cs"/>
            </a:endParaRP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None/>
              <a:defRPr/>
            </a:pPr>
            <a:endParaRPr lang="cs-CZ" altLang="cs-CZ" sz="3500" dirty="0">
              <a:latin typeface="+mn-lt"/>
              <a:cs typeface="+mn-cs"/>
            </a:endParaRPr>
          </a:p>
        </p:txBody>
      </p:sp>
      <p:graphicFrame>
        <p:nvGraphicFramePr>
          <p:cNvPr id="9" name="Group 54"/>
          <p:cNvGraphicFramePr>
            <a:graphicFrameLocks noGrp="1"/>
          </p:cNvGraphicFramePr>
          <p:nvPr/>
        </p:nvGraphicFramePr>
        <p:xfrm>
          <a:off x="3708400" y="5589588"/>
          <a:ext cx="2592388" cy="908050"/>
        </p:xfrm>
        <a:graphic>
          <a:graphicData uri="http://schemas.openxmlformats.org/drawingml/2006/table">
            <a:tbl>
              <a:tblPr/>
              <a:tblGrid>
                <a:gridCol w="2592388"/>
              </a:tblGrid>
              <a:tr h="9080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cs-CZ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  </a:t>
                      </a:r>
                      <a:r>
                        <a:rPr kumimoji="0" lang="cs-CZ" altLang="cs-C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S</a:t>
                      </a:r>
                      <a:r>
                        <a:rPr kumimoji="0" lang="cs-CZ" altLang="cs-CZ" sz="2800" b="1" i="0" u="none" strike="noStrike" cap="none" normalizeH="0" baseline="-1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pl</a:t>
                      </a:r>
                      <a:r>
                        <a:rPr kumimoji="0" lang="en-US" altLang="cs-CZ" sz="2800" b="1" i="0" u="none" strike="noStrike" cap="none" normalizeH="0" baseline="-1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 = </a:t>
                      </a:r>
                      <a:r>
                        <a:rPr kumimoji="0" lang="en-US" altLang="cs-C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2</a:t>
                      </a:r>
                      <a:r>
                        <a:rPr lang="cs-CZ" altLang="cs-CZ" sz="3200" b="1" dirty="0" smtClean="0">
                          <a:latin typeface="Symbol" panose="05050102010706020507" pitchFamily="18" charset="2"/>
                        </a:rPr>
                        <a:t>p</a:t>
                      </a:r>
                      <a:r>
                        <a:rPr kumimoji="0" lang="en-US" altLang="cs-C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.r . v</a:t>
                      </a:r>
                      <a:endParaRPr kumimoji="0" lang="el-GR" altLang="cs-CZ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4" marR="91444" marT="45686" marB="45686" anchor="ctr"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2306" name="Skupina 13"/>
          <p:cNvGrpSpPr>
            <a:grpSpLocks/>
          </p:cNvGrpSpPr>
          <p:nvPr/>
        </p:nvGrpSpPr>
        <p:grpSpPr bwMode="auto">
          <a:xfrm>
            <a:off x="6588125" y="3860800"/>
            <a:ext cx="2555875" cy="2411413"/>
            <a:chOff x="6588224" y="3861048"/>
            <a:chExt cx="2555776" cy="2411305"/>
          </a:xfrm>
        </p:grpSpPr>
        <p:pic>
          <p:nvPicPr>
            <p:cNvPr id="10261" name="Picture 12" descr="Plášť válce - plášť"/>
            <p:cNvPicPr>
              <a:picLocks noChangeAspect="1" noChangeArrowheads="1"/>
            </p:cNvPicPr>
            <p:nvPr/>
          </p:nvPicPr>
          <p:blipFill>
            <a:blip r:embed="rId4">
              <a:lum contrast="24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88224" y="3861048"/>
              <a:ext cx="2375817" cy="241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62" name="Text Box 15"/>
            <p:cNvSpPr txBox="1">
              <a:spLocks noChangeArrowheads="1"/>
            </p:cNvSpPr>
            <p:nvPr/>
          </p:nvSpPr>
          <p:spPr bwMode="auto">
            <a:xfrm>
              <a:off x="6876256" y="4797152"/>
              <a:ext cx="635000" cy="4206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cs-CZ" altLang="cs-CZ" b="1" baseline="-10000">
                  <a:solidFill>
                    <a:srgbClr val="000000"/>
                  </a:solidFill>
                </a:rPr>
                <a:t>Spl</a:t>
              </a:r>
            </a:p>
          </p:txBody>
        </p:sp>
        <p:sp>
          <p:nvSpPr>
            <p:cNvPr id="10263" name="Text Box 17"/>
            <p:cNvSpPr txBox="1">
              <a:spLocks noChangeArrowheads="1"/>
            </p:cNvSpPr>
            <p:nvPr/>
          </p:nvSpPr>
          <p:spPr bwMode="auto">
            <a:xfrm>
              <a:off x="8027468" y="5373216"/>
              <a:ext cx="111653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cs-CZ" sz="2400" b="1" baseline="-10000">
                  <a:solidFill>
                    <a:srgbClr val="000000"/>
                  </a:solidFill>
                </a:rPr>
                <a:t>o = 2</a:t>
              </a:r>
              <a:r>
                <a:rPr lang="el-GR" altLang="cs-CZ" sz="2400" b="1" baseline="-10000">
                  <a:solidFill>
                    <a:srgbClr val="000000"/>
                  </a:solidFill>
                </a:rPr>
                <a:t>π</a:t>
              </a:r>
              <a:r>
                <a:rPr lang="en-US" altLang="cs-CZ" sz="2400" b="1" baseline="-10000">
                  <a:solidFill>
                    <a:srgbClr val="000000"/>
                  </a:solidFill>
                </a:rPr>
                <a:t>.r</a:t>
              </a:r>
              <a:endParaRPr lang="el-GR" altLang="cs-CZ" sz="2400" b="1" baseline="-10000">
                <a:solidFill>
                  <a:srgbClr val="000000"/>
                </a:solidFill>
              </a:endParaRPr>
            </a:p>
          </p:txBody>
        </p:sp>
        <p:sp>
          <p:nvSpPr>
            <p:cNvPr id="10264" name="Text Box 16"/>
            <p:cNvSpPr txBox="1">
              <a:spLocks noChangeArrowheads="1"/>
            </p:cNvSpPr>
            <p:nvPr/>
          </p:nvSpPr>
          <p:spPr bwMode="auto">
            <a:xfrm>
              <a:off x="8460432" y="4797152"/>
              <a:ext cx="504825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cs-CZ" altLang="cs-CZ" sz="2800" b="1" baseline="-10000">
                  <a:solidFill>
                    <a:srgbClr val="000000"/>
                  </a:solidFill>
                </a:rPr>
                <a:t>v</a:t>
              </a:r>
            </a:p>
          </p:txBody>
        </p:sp>
      </p:grpSp>
      <p:sp>
        <p:nvSpPr>
          <p:cNvPr id="15" name="Tlačítko akce: Zpět nebo Předchozí 14">
            <a:hlinkClick r:id="" action="ppaction://hlinkshowjump?jump=previousslide" highlightClick="1"/>
          </p:cNvPr>
          <p:cNvSpPr/>
          <p:nvPr/>
        </p:nvSpPr>
        <p:spPr>
          <a:xfrm>
            <a:off x="684213" y="6510338"/>
            <a:ext cx="935037" cy="34766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16" name="Tlačítko akce: Dopředu nebo Další 15">
            <a:hlinkClick r:id="" action="ppaction://hlinkshowjump?jump=nextslide" highlightClick="1"/>
          </p:cNvPr>
          <p:cNvSpPr/>
          <p:nvPr/>
        </p:nvSpPr>
        <p:spPr>
          <a:xfrm>
            <a:off x="8062913" y="6510338"/>
            <a:ext cx="1081087" cy="34766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50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2" dur="1000"/>
                                        <p:tgtEl>
                                          <p:spTgt spid="89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7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build="p"/>
      <p:bldP spid="6" grpId="0"/>
      <p:bldP spid="8" grpId="0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650" y="1052513"/>
            <a:ext cx="8208963" cy="177958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400" smtClean="0"/>
              <a:t>Pro výpočet povrchu celého válce tedy pouze musíme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400" smtClean="0"/>
              <a:t>sloučit obě části povrchu a dosadit za neznámé veličiny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400" smtClean="0"/>
              <a:t>konkrétní čísla: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cs-CZ" altLang="cs-CZ" sz="3500" smtClean="0"/>
              <a:t>   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cs-CZ" altLang="cs-CZ" sz="3500" smtClean="0"/>
              <a:t>    </a:t>
            </a:r>
            <a:endParaRPr lang="el-GR" altLang="cs-CZ" sz="3500" smtClean="0"/>
          </a:p>
        </p:txBody>
      </p:sp>
      <p:sp>
        <p:nvSpPr>
          <p:cNvPr id="6" name="Rectangle 6"/>
          <p:cNvSpPr>
            <a:spLocks/>
          </p:cNvSpPr>
          <p:nvPr/>
        </p:nvSpPr>
        <p:spPr bwMode="auto">
          <a:xfrm>
            <a:off x="4578350" y="4884738"/>
            <a:ext cx="2808288" cy="1655762"/>
          </a:xfrm>
          <a:prstGeom prst="rect">
            <a:avLst/>
          </a:prstGeom>
          <a:noFill/>
          <a:ln w="19050">
            <a:solidFill>
              <a:srgbClr val="0000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cs-CZ" altLang="cs-CZ" sz="2800"/>
              <a:t>S = 2.S</a:t>
            </a:r>
            <a:r>
              <a:rPr lang="cs-CZ" altLang="cs-CZ" sz="2800" baseline="-16000"/>
              <a:t>p</a:t>
            </a:r>
            <a:r>
              <a:rPr lang="cs-CZ" altLang="cs-CZ" sz="2800"/>
              <a:t> + S</a:t>
            </a:r>
            <a:r>
              <a:rPr lang="cs-CZ" altLang="cs-CZ" sz="2800" baseline="-16000"/>
              <a:t>pl</a:t>
            </a:r>
            <a:endParaRPr lang="cs-CZ" altLang="cs-CZ" sz="2800"/>
          </a:p>
          <a:p>
            <a:pPr eaLnBrk="1" hangingPunct="1">
              <a:buFontTx/>
              <a:buNone/>
            </a:pPr>
            <a:r>
              <a:rPr lang="cs-CZ" altLang="cs-CZ" sz="2800"/>
              <a:t>S = 2.</a:t>
            </a:r>
            <a:r>
              <a:rPr lang="cs-CZ" altLang="cs-CZ">
                <a:latin typeface="Symbol" panose="05050102010706020507" pitchFamily="18" charset="2"/>
              </a:rPr>
              <a:t>p</a:t>
            </a:r>
            <a:r>
              <a:rPr lang="cs-CZ" altLang="cs-CZ" sz="2800"/>
              <a:t>r</a:t>
            </a:r>
            <a:r>
              <a:rPr lang="cs-CZ" altLang="cs-CZ" sz="2800" baseline="24000"/>
              <a:t>2</a:t>
            </a:r>
            <a:r>
              <a:rPr lang="cs-CZ" altLang="cs-CZ" sz="2800"/>
              <a:t> + 2</a:t>
            </a:r>
            <a:r>
              <a:rPr lang="cs-CZ" altLang="cs-CZ">
                <a:latin typeface="Symbol" panose="05050102010706020507" pitchFamily="18" charset="2"/>
              </a:rPr>
              <a:t>p</a:t>
            </a:r>
            <a:r>
              <a:rPr lang="cs-CZ" altLang="cs-CZ" sz="2800"/>
              <a:t>r.v</a:t>
            </a:r>
          </a:p>
          <a:p>
            <a:pPr eaLnBrk="1" hangingPunct="1">
              <a:buFontTx/>
              <a:buNone/>
            </a:pPr>
            <a:r>
              <a:rPr lang="cs-CZ" altLang="cs-CZ" sz="2800" b="1">
                <a:solidFill>
                  <a:srgbClr val="000099"/>
                </a:solidFill>
              </a:rPr>
              <a:t>S = 2</a:t>
            </a:r>
            <a:r>
              <a:rPr lang="cs-CZ" altLang="cs-CZ" b="1">
                <a:solidFill>
                  <a:srgbClr val="000099"/>
                </a:solidFill>
                <a:latin typeface="Symbol" panose="05050102010706020507" pitchFamily="18" charset="2"/>
              </a:rPr>
              <a:t>p</a:t>
            </a:r>
            <a:r>
              <a:rPr lang="cs-CZ" altLang="cs-CZ" sz="2800" b="1">
                <a:solidFill>
                  <a:srgbClr val="000099"/>
                </a:solidFill>
              </a:rPr>
              <a:t>r(r</a:t>
            </a:r>
            <a:r>
              <a:rPr lang="cs-CZ" altLang="cs-CZ" sz="2800" b="1">
                <a:solidFill>
                  <a:srgbClr val="000099"/>
                </a:solidFill>
                <a:latin typeface="Symbol" panose="05050102010706020507" pitchFamily="18" charset="2"/>
              </a:rPr>
              <a:t> </a:t>
            </a:r>
            <a:r>
              <a:rPr lang="cs-CZ" altLang="cs-CZ" sz="2800" b="1">
                <a:solidFill>
                  <a:srgbClr val="000099"/>
                </a:solidFill>
              </a:rPr>
              <a:t>+ v)</a:t>
            </a:r>
          </a:p>
        </p:txBody>
      </p:sp>
      <p:sp>
        <p:nvSpPr>
          <p:cNvPr id="7" name="Rectangle 5"/>
          <p:cNvSpPr>
            <a:spLocks/>
          </p:cNvSpPr>
          <p:nvPr/>
        </p:nvSpPr>
        <p:spPr bwMode="auto">
          <a:xfrm>
            <a:off x="1243013" y="2470150"/>
            <a:ext cx="3168650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cs-CZ" altLang="cs-CZ" sz="2400" i="1" u="sng"/>
              <a:t>Označení:</a:t>
            </a:r>
          </a:p>
          <a:p>
            <a:pPr eaLnBrk="1" hangingPunct="1">
              <a:buFontTx/>
              <a:buNone/>
            </a:pPr>
            <a:r>
              <a:rPr lang="cs-CZ" altLang="cs-CZ" sz="2400"/>
              <a:t>S</a:t>
            </a:r>
            <a:r>
              <a:rPr lang="cs-CZ" altLang="cs-CZ" sz="2400" baseline="-16000"/>
              <a:t>p</a:t>
            </a:r>
            <a:r>
              <a:rPr lang="cs-CZ" altLang="cs-CZ" sz="2400"/>
              <a:t>  – obsah podstavy</a:t>
            </a:r>
          </a:p>
          <a:p>
            <a:pPr eaLnBrk="1" hangingPunct="1">
              <a:buFontTx/>
              <a:buNone/>
            </a:pPr>
            <a:r>
              <a:rPr lang="cs-CZ" altLang="cs-CZ" sz="2400"/>
              <a:t>S</a:t>
            </a:r>
            <a:r>
              <a:rPr lang="cs-CZ" altLang="cs-CZ" sz="2400" baseline="-16000"/>
              <a:t>pl</a:t>
            </a:r>
            <a:r>
              <a:rPr lang="cs-CZ" altLang="cs-CZ" sz="2400"/>
              <a:t> – obsah pláště</a:t>
            </a:r>
          </a:p>
          <a:p>
            <a:pPr eaLnBrk="1" hangingPunct="1">
              <a:buFontTx/>
              <a:buNone/>
            </a:pPr>
            <a:r>
              <a:rPr lang="cs-CZ" altLang="cs-CZ" sz="2400"/>
              <a:t>S   – povrch válce</a:t>
            </a:r>
          </a:p>
        </p:txBody>
      </p:sp>
      <p:grpSp>
        <p:nvGrpSpPr>
          <p:cNvPr id="2" name="Skupina 15"/>
          <p:cNvGrpSpPr>
            <a:grpSpLocks/>
          </p:cNvGrpSpPr>
          <p:nvPr/>
        </p:nvGrpSpPr>
        <p:grpSpPr bwMode="auto">
          <a:xfrm>
            <a:off x="1979613" y="4776788"/>
            <a:ext cx="1441450" cy="1404937"/>
            <a:chOff x="3995738" y="2997200"/>
            <a:chExt cx="1441450" cy="1404938"/>
          </a:xfrm>
        </p:grpSpPr>
        <p:sp>
          <p:nvSpPr>
            <p:cNvPr id="12304" name="Rectangle 7"/>
            <p:cNvSpPr>
              <a:spLocks/>
            </p:cNvSpPr>
            <p:nvPr/>
          </p:nvSpPr>
          <p:spPr bwMode="auto">
            <a:xfrm>
              <a:off x="4716463" y="3716338"/>
              <a:ext cx="360362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buFontTx/>
                <a:buNone/>
              </a:pPr>
              <a:r>
                <a:rPr lang="cs-CZ" altLang="cs-CZ" sz="1600" b="1">
                  <a:solidFill>
                    <a:srgbClr val="000099"/>
                  </a:solidFill>
                </a:rPr>
                <a:t>v</a:t>
              </a:r>
            </a:p>
          </p:txBody>
        </p:sp>
        <p:grpSp>
          <p:nvGrpSpPr>
            <p:cNvPr id="12305" name="Group 8"/>
            <p:cNvGrpSpPr>
              <a:grpSpLocks/>
            </p:cNvGrpSpPr>
            <p:nvPr/>
          </p:nvGrpSpPr>
          <p:grpSpPr bwMode="auto">
            <a:xfrm>
              <a:off x="3995738" y="3321050"/>
              <a:ext cx="1441450" cy="1081088"/>
              <a:chOff x="793" y="2024"/>
              <a:chExt cx="1452" cy="2041"/>
            </a:xfrm>
          </p:grpSpPr>
          <p:sp>
            <p:nvSpPr>
              <p:cNvPr id="12307" name="Oval 9"/>
              <p:cNvSpPr>
                <a:spLocks noChangeArrowheads="1"/>
              </p:cNvSpPr>
              <p:nvPr/>
            </p:nvSpPr>
            <p:spPr bwMode="auto">
              <a:xfrm>
                <a:off x="793" y="3554"/>
                <a:ext cx="1452" cy="51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1800"/>
              </a:p>
            </p:txBody>
          </p:sp>
          <p:sp>
            <p:nvSpPr>
              <p:cNvPr id="12308" name="AutoShape 10"/>
              <p:cNvSpPr>
                <a:spLocks noChangeArrowheads="1"/>
              </p:cNvSpPr>
              <p:nvPr/>
            </p:nvSpPr>
            <p:spPr bwMode="auto">
              <a:xfrm>
                <a:off x="793" y="2024"/>
                <a:ext cx="1451" cy="2041"/>
              </a:xfrm>
              <a:prstGeom prst="can">
                <a:avLst>
                  <a:gd name="adj" fmla="val 35165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1800"/>
              </a:p>
            </p:txBody>
          </p:sp>
          <p:sp>
            <p:nvSpPr>
              <p:cNvPr id="12309" name="Oval 11"/>
              <p:cNvSpPr>
                <a:spLocks noChangeArrowheads="1"/>
              </p:cNvSpPr>
              <p:nvPr/>
            </p:nvSpPr>
            <p:spPr bwMode="auto">
              <a:xfrm>
                <a:off x="793" y="2024"/>
                <a:ext cx="1452" cy="51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cs-CZ" altLang="cs-CZ" sz="1800"/>
              </a:p>
            </p:txBody>
          </p:sp>
          <p:sp>
            <p:nvSpPr>
              <p:cNvPr id="12310" name="Line 12"/>
              <p:cNvSpPr>
                <a:spLocks noChangeShapeType="1"/>
              </p:cNvSpPr>
              <p:nvPr/>
            </p:nvSpPr>
            <p:spPr bwMode="auto">
              <a:xfrm>
                <a:off x="793" y="2278"/>
                <a:ext cx="1452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2311" name="Line 13"/>
              <p:cNvSpPr>
                <a:spLocks noChangeShapeType="1"/>
              </p:cNvSpPr>
              <p:nvPr/>
            </p:nvSpPr>
            <p:spPr bwMode="auto">
              <a:xfrm>
                <a:off x="1519" y="2296"/>
                <a:ext cx="1" cy="1542"/>
              </a:xfrm>
              <a:prstGeom prst="line">
                <a:avLst/>
              </a:prstGeom>
              <a:noFill/>
              <a:ln w="38100">
                <a:solidFill>
                  <a:srgbClr val="0000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2312" name="Line 14"/>
              <p:cNvSpPr>
                <a:spLocks noChangeShapeType="1"/>
              </p:cNvSpPr>
              <p:nvPr/>
            </p:nvSpPr>
            <p:spPr bwMode="auto">
              <a:xfrm>
                <a:off x="793" y="3819"/>
                <a:ext cx="1452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2313" name="Line 15"/>
              <p:cNvSpPr>
                <a:spLocks noChangeShapeType="1"/>
              </p:cNvSpPr>
              <p:nvPr/>
            </p:nvSpPr>
            <p:spPr bwMode="auto">
              <a:xfrm flipH="1">
                <a:off x="793" y="2278"/>
                <a:ext cx="725" cy="1"/>
              </a:xfrm>
              <a:prstGeom prst="line">
                <a:avLst/>
              </a:prstGeom>
              <a:noFill/>
              <a:ln w="38100">
                <a:solidFill>
                  <a:srgbClr val="0000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12306" name="Rectangle 16"/>
            <p:cNvSpPr>
              <a:spLocks/>
            </p:cNvSpPr>
            <p:nvPr/>
          </p:nvSpPr>
          <p:spPr bwMode="auto">
            <a:xfrm>
              <a:off x="4211638" y="2997200"/>
              <a:ext cx="287337" cy="287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buFontTx/>
                <a:buNone/>
              </a:pPr>
              <a:r>
                <a:rPr lang="cs-CZ" altLang="cs-CZ" sz="1600" b="1">
                  <a:solidFill>
                    <a:srgbClr val="000099"/>
                  </a:solidFill>
                </a:rPr>
                <a:t>r</a:t>
              </a:r>
            </a:p>
          </p:txBody>
        </p:sp>
      </p:grpSp>
      <p:grpSp>
        <p:nvGrpSpPr>
          <p:cNvPr id="3" name="Skupina 2"/>
          <p:cNvGrpSpPr>
            <a:grpSpLocks/>
          </p:cNvGrpSpPr>
          <p:nvPr/>
        </p:nvGrpSpPr>
        <p:grpSpPr bwMode="auto">
          <a:xfrm>
            <a:off x="6065838" y="2185988"/>
            <a:ext cx="2519362" cy="2590800"/>
            <a:chOff x="6065838" y="2185988"/>
            <a:chExt cx="2519362" cy="2590800"/>
          </a:xfrm>
        </p:grpSpPr>
        <p:sp>
          <p:nvSpPr>
            <p:cNvPr id="12298" name="Oval 18" descr="Světlý šikmo nahoru"/>
            <p:cNvSpPr>
              <a:spLocks noChangeArrowheads="1"/>
            </p:cNvSpPr>
            <p:nvPr/>
          </p:nvSpPr>
          <p:spPr bwMode="auto">
            <a:xfrm>
              <a:off x="7578725" y="2185988"/>
              <a:ext cx="935038" cy="863600"/>
            </a:xfrm>
            <a:prstGeom prst="ellipse">
              <a:avLst/>
            </a:prstGeom>
            <a:pattFill prst="ltUpDiag">
              <a:fgClr>
                <a:srgbClr val="FFCC99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1800"/>
            </a:p>
          </p:txBody>
        </p:sp>
        <p:sp>
          <p:nvSpPr>
            <p:cNvPr id="12299" name="Rectangle 17" descr="Světlý šikmo nahoru"/>
            <p:cNvSpPr>
              <a:spLocks noChangeArrowheads="1"/>
            </p:cNvSpPr>
            <p:nvPr/>
          </p:nvSpPr>
          <p:spPr bwMode="auto">
            <a:xfrm>
              <a:off x="6065838" y="3051175"/>
              <a:ext cx="2519362" cy="863600"/>
            </a:xfrm>
            <a:prstGeom prst="rect">
              <a:avLst/>
            </a:prstGeom>
            <a:pattFill prst="ltUpDiag">
              <a:fgClr>
                <a:schemeClr val="accent1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1800"/>
            </a:p>
          </p:txBody>
        </p:sp>
        <p:sp>
          <p:nvSpPr>
            <p:cNvPr id="12300" name="Oval 19" descr="Světlý šikmo nahoru"/>
            <p:cNvSpPr>
              <a:spLocks noChangeArrowheads="1"/>
            </p:cNvSpPr>
            <p:nvPr/>
          </p:nvSpPr>
          <p:spPr bwMode="auto">
            <a:xfrm>
              <a:off x="7650163" y="3913188"/>
              <a:ext cx="935037" cy="863600"/>
            </a:xfrm>
            <a:prstGeom prst="ellipse">
              <a:avLst/>
            </a:prstGeom>
            <a:pattFill prst="ltUpDiag">
              <a:fgClr>
                <a:srgbClr val="FFCC99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1800"/>
            </a:p>
          </p:txBody>
        </p:sp>
        <p:sp>
          <p:nvSpPr>
            <p:cNvPr id="12301" name="Text Box 21"/>
            <p:cNvSpPr txBox="1">
              <a:spLocks noChangeArrowheads="1"/>
            </p:cNvSpPr>
            <p:nvPr/>
          </p:nvSpPr>
          <p:spPr bwMode="auto">
            <a:xfrm>
              <a:off x="6570663" y="3338513"/>
              <a:ext cx="574675" cy="3667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cs-CZ" altLang="cs-CZ" sz="1800" b="1"/>
                <a:t>S</a:t>
              </a:r>
              <a:r>
                <a:rPr lang="cs-CZ" altLang="cs-CZ" sz="1800" b="1" baseline="-16000"/>
                <a:t>pl</a:t>
              </a:r>
            </a:p>
          </p:txBody>
        </p:sp>
        <p:sp>
          <p:nvSpPr>
            <p:cNvPr id="12302" name="Text Box 22"/>
            <p:cNvSpPr txBox="1">
              <a:spLocks noChangeArrowheads="1"/>
            </p:cNvSpPr>
            <p:nvPr/>
          </p:nvSpPr>
          <p:spPr bwMode="auto">
            <a:xfrm>
              <a:off x="7794625" y="2401888"/>
              <a:ext cx="431800" cy="3667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cs-CZ" altLang="cs-CZ" sz="1800" b="1"/>
                <a:t>S</a:t>
              </a:r>
              <a:r>
                <a:rPr lang="cs-CZ" altLang="cs-CZ" sz="1800" b="1" baseline="-16000"/>
                <a:t>p</a:t>
              </a:r>
            </a:p>
          </p:txBody>
        </p:sp>
        <p:sp>
          <p:nvSpPr>
            <p:cNvPr id="12303" name="Text Box 23"/>
            <p:cNvSpPr txBox="1">
              <a:spLocks noChangeArrowheads="1"/>
            </p:cNvSpPr>
            <p:nvPr/>
          </p:nvSpPr>
          <p:spPr bwMode="auto">
            <a:xfrm>
              <a:off x="7937500" y="4130675"/>
              <a:ext cx="431800" cy="36671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cs-CZ" altLang="cs-CZ" sz="1800" b="1"/>
                <a:t>S</a:t>
              </a:r>
              <a:r>
                <a:rPr lang="cs-CZ" altLang="cs-CZ" sz="1800" b="1" baseline="-16000"/>
                <a:t>p</a:t>
              </a:r>
            </a:p>
          </p:txBody>
        </p:sp>
      </p:grpSp>
      <p:sp>
        <p:nvSpPr>
          <p:cNvPr id="22" name="Rectangle 6"/>
          <p:cNvSpPr txBox="1">
            <a:spLocks noChangeArrowheads="1"/>
          </p:cNvSpPr>
          <p:nvPr/>
        </p:nvSpPr>
        <p:spPr bwMode="auto">
          <a:xfrm>
            <a:off x="755650" y="188913"/>
            <a:ext cx="813752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cs-CZ" altLang="cs-CZ" sz="4000" b="1" i="1" u="sng" dirty="0">
                <a:solidFill>
                  <a:srgbClr val="FF0000"/>
                </a:solidFill>
                <a:latin typeface="Comic Sans MS" pitchFamily="66" charset="0"/>
                <a:cs typeface="+mn-cs"/>
              </a:rPr>
              <a:t>Povrch válce </a:t>
            </a:r>
            <a:r>
              <a:rPr lang="cs-CZ" altLang="cs-CZ" sz="3200" b="1" i="1" u="sng" dirty="0">
                <a:solidFill>
                  <a:srgbClr val="FF0000"/>
                </a:solidFill>
                <a:latin typeface="Comic Sans MS" pitchFamily="66" charset="0"/>
                <a:cs typeface="+mn-cs"/>
              </a:rPr>
              <a:t>– odvození vzorce</a:t>
            </a:r>
            <a:endParaRPr lang="cs-CZ" altLang="cs-CZ" sz="3200" b="1" i="1" u="sng" dirty="0">
              <a:latin typeface="+mn-lt"/>
              <a:cs typeface="+mn-cs"/>
            </a:endParaRPr>
          </a:p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cs-CZ" altLang="cs-CZ" sz="3800" b="1" i="1" u="sng" dirty="0">
                <a:latin typeface="+mn-lt"/>
                <a:cs typeface="+mn-cs"/>
              </a:rPr>
              <a:t>   </a:t>
            </a:r>
          </a:p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endParaRPr lang="cs-CZ" altLang="cs-CZ" sz="3800" b="1" i="1" u="sng" dirty="0">
              <a:latin typeface="+mn-lt"/>
              <a:cs typeface="+mn-cs"/>
            </a:endParaRPr>
          </a:p>
        </p:txBody>
      </p:sp>
      <p:sp>
        <p:nvSpPr>
          <p:cNvPr id="23" name="Tlačítko akce: Zpět nebo Předchozí 22">
            <a:hlinkClick r:id="" action="ppaction://hlinkshowjump?jump=previousslide" highlightClick="1"/>
          </p:cNvPr>
          <p:cNvSpPr/>
          <p:nvPr/>
        </p:nvSpPr>
        <p:spPr>
          <a:xfrm>
            <a:off x="684213" y="6510338"/>
            <a:ext cx="935037" cy="34766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24" name="Tlačítko akce: Dopředu nebo Další 23">
            <a:hlinkClick r:id="" action="ppaction://hlinkshowjump?jump=nextslide" highlightClick="1"/>
          </p:cNvPr>
          <p:cNvSpPr/>
          <p:nvPr/>
        </p:nvSpPr>
        <p:spPr>
          <a:xfrm>
            <a:off x="8062913" y="6510338"/>
            <a:ext cx="1081087" cy="34766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8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0" presetID="6" presetClass="entr" presetSubtype="3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5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7" grpId="0" build="p"/>
      <p:bldP spid="6" grpId="0" animBg="1"/>
      <p:bldP spid="7" grpId="0"/>
      <p:bldP spid="22" grpId="0"/>
      <p:bldP spid="23" grpId="0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91"/>
          <p:cNvSpPr>
            <a:spLocks/>
          </p:cNvSpPr>
          <p:nvPr/>
        </p:nvSpPr>
        <p:spPr bwMode="auto">
          <a:xfrm>
            <a:off x="827088" y="1196975"/>
            <a:ext cx="8002587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/>
              <a:t>Vypočítej povrch válce, který má poloměr podstavy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 i="1"/>
              <a:t>r = 4 cm</a:t>
            </a:r>
            <a:r>
              <a:rPr lang="cs-CZ" altLang="cs-CZ" sz="2400"/>
              <a:t> a výšku </a:t>
            </a:r>
            <a:r>
              <a:rPr lang="cs-CZ" altLang="cs-CZ" sz="2400" i="1"/>
              <a:t>v = 7 cm</a:t>
            </a:r>
            <a:r>
              <a:rPr lang="cs-CZ" altLang="cs-CZ" sz="2400"/>
              <a:t>.</a:t>
            </a:r>
          </a:p>
        </p:txBody>
      </p:sp>
      <p:sp>
        <p:nvSpPr>
          <p:cNvPr id="22620" name="Rectangle 92"/>
          <p:cNvSpPr>
            <a:spLocks/>
          </p:cNvSpPr>
          <p:nvPr/>
        </p:nvSpPr>
        <p:spPr bwMode="auto">
          <a:xfrm>
            <a:off x="2051050" y="2276475"/>
            <a:ext cx="1871663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cs-CZ" altLang="cs-CZ" sz="2400"/>
              <a:t>r = 4 cm</a:t>
            </a:r>
          </a:p>
          <a:p>
            <a:pPr eaLnBrk="1" hangingPunct="1">
              <a:buFontTx/>
              <a:buNone/>
            </a:pPr>
            <a:r>
              <a:rPr lang="cs-CZ" altLang="cs-CZ" sz="2400"/>
              <a:t>v = 7 cm</a:t>
            </a:r>
          </a:p>
          <a:p>
            <a:pPr eaLnBrk="1" hangingPunct="1">
              <a:buFontTx/>
              <a:buNone/>
            </a:pPr>
            <a:r>
              <a:rPr lang="cs-CZ" altLang="cs-CZ" sz="2400" u="sng"/>
              <a:t>S = ? (cm</a:t>
            </a:r>
            <a:r>
              <a:rPr lang="cs-CZ" altLang="cs-CZ" sz="2400" u="sng" baseline="24000"/>
              <a:t>2</a:t>
            </a:r>
            <a:r>
              <a:rPr lang="cs-CZ" altLang="cs-CZ" sz="2400" u="sng"/>
              <a:t>)</a:t>
            </a:r>
            <a:endParaRPr lang="cs-CZ" altLang="cs-CZ" sz="2400" u="sng" baseline="24000"/>
          </a:p>
        </p:txBody>
      </p:sp>
      <p:sp>
        <p:nvSpPr>
          <p:cNvPr id="22621" name="Rectangle 93"/>
          <p:cNvSpPr>
            <a:spLocks/>
          </p:cNvSpPr>
          <p:nvPr/>
        </p:nvSpPr>
        <p:spPr bwMode="auto">
          <a:xfrm>
            <a:off x="2051050" y="3789363"/>
            <a:ext cx="3529013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cs-CZ" altLang="cs-CZ" sz="2400"/>
              <a:t>S = 2.S</a:t>
            </a:r>
            <a:r>
              <a:rPr lang="cs-CZ" altLang="cs-CZ" sz="2400" baseline="-16000"/>
              <a:t>p</a:t>
            </a:r>
            <a:r>
              <a:rPr lang="cs-CZ" altLang="cs-CZ" sz="2400"/>
              <a:t> + S</a:t>
            </a:r>
            <a:r>
              <a:rPr lang="cs-CZ" altLang="cs-CZ" sz="2400" baseline="-16000"/>
              <a:t>pl</a:t>
            </a:r>
            <a:endParaRPr lang="cs-CZ" altLang="cs-CZ" sz="2400"/>
          </a:p>
          <a:p>
            <a:pPr eaLnBrk="1" hangingPunct="1">
              <a:buFontTx/>
              <a:buNone/>
            </a:pPr>
            <a:r>
              <a:rPr lang="cs-CZ" altLang="cs-CZ" sz="2400"/>
              <a:t>S = 2.</a:t>
            </a:r>
            <a:r>
              <a:rPr lang="cs-CZ" altLang="cs-CZ" sz="2800">
                <a:latin typeface="Symbol" panose="05050102010706020507" pitchFamily="18" charset="2"/>
              </a:rPr>
              <a:t>p</a:t>
            </a:r>
            <a:r>
              <a:rPr lang="cs-CZ" altLang="cs-CZ" sz="2400"/>
              <a:t>r</a:t>
            </a:r>
            <a:r>
              <a:rPr lang="cs-CZ" altLang="cs-CZ" sz="2400" baseline="24000"/>
              <a:t>2</a:t>
            </a:r>
            <a:r>
              <a:rPr lang="cs-CZ" altLang="cs-CZ" sz="2400"/>
              <a:t> + 2</a:t>
            </a:r>
            <a:r>
              <a:rPr lang="cs-CZ" altLang="cs-CZ" sz="2800">
                <a:latin typeface="Symbol" panose="05050102010706020507" pitchFamily="18" charset="2"/>
              </a:rPr>
              <a:t>p</a:t>
            </a:r>
            <a:r>
              <a:rPr lang="cs-CZ" altLang="cs-CZ" sz="2400"/>
              <a:t>r.v</a:t>
            </a:r>
          </a:p>
          <a:p>
            <a:pPr eaLnBrk="1" hangingPunct="1">
              <a:buFontTx/>
              <a:buNone/>
            </a:pPr>
            <a:r>
              <a:rPr lang="cs-CZ" altLang="cs-CZ" sz="2400"/>
              <a:t>S = 2</a:t>
            </a:r>
            <a:r>
              <a:rPr lang="cs-CZ" altLang="cs-CZ" sz="2800">
                <a:latin typeface="Symbol" panose="05050102010706020507" pitchFamily="18" charset="2"/>
              </a:rPr>
              <a:t>p</a:t>
            </a:r>
            <a:r>
              <a:rPr lang="cs-CZ" altLang="cs-CZ" sz="2400"/>
              <a:t>r(r</a:t>
            </a:r>
            <a:r>
              <a:rPr lang="cs-CZ" altLang="cs-CZ" sz="2400">
                <a:latin typeface="Symbol" panose="05050102010706020507" pitchFamily="18" charset="2"/>
              </a:rPr>
              <a:t> </a:t>
            </a:r>
            <a:r>
              <a:rPr lang="cs-CZ" altLang="cs-CZ" sz="2400"/>
              <a:t>+ v)</a:t>
            </a:r>
          </a:p>
          <a:p>
            <a:pPr eaLnBrk="1" hangingPunct="1">
              <a:buFontTx/>
              <a:buNone/>
            </a:pPr>
            <a:r>
              <a:rPr lang="cs-CZ" altLang="cs-CZ" sz="2400"/>
              <a:t>S = 2 . 3,14 . 4 . (4 + 7)</a:t>
            </a:r>
          </a:p>
          <a:p>
            <a:pPr eaLnBrk="1" hangingPunct="1">
              <a:buFontTx/>
              <a:buNone/>
            </a:pPr>
            <a:r>
              <a:rPr lang="cs-CZ" altLang="cs-CZ" sz="2400"/>
              <a:t>S = 25,12 . 11</a:t>
            </a:r>
          </a:p>
          <a:p>
            <a:pPr eaLnBrk="1" hangingPunct="1">
              <a:buFontTx/>
              <a:buNone/>
            </a:pPr>
            <a:r>
              <a:rPr lang="cs-CZ" altLang="cs-CZ" sz="2400" b="1" u="sng"/>
              <a:t>S = 276,32 cm</a:t>
            </a:r>
            <a:r>
              <a:rPr lang="cs-CZ" altLang="cs-CZ" sz="2400" b="1" u="sng" baseline="24000"/>
              <a:t>2</a:t>
            </a:r>
          </a:p>
        </p:txBody>
      </p:sp>
      <p:sp>
        <p:nvSpPr>
          <p:cNvPr id="22622" name="Rectangle 94"/>
          <p:cNvSpPr>
            <a:spLocks/>
          </p:cNvSpPr>
          <p:nvPr/>
        </p:nvSpPr>
        <p:spPr bwMode="auto">
          <a:xfrm>
            <a:off x="827088" y="2205038"/>
            <a:ext cx="1295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 i="1" u="sng"/>
              <a:t>Řešení:</a:t>
            </a:r>
          </a:p>
        </p:txBody>
      </p:sp>
      <p:sp>
        <p:nvSpPr>
          <p:cNvPr id="22624" name="Rectangle 96"/>
          <p:cNvSpPr>
            <a:spLocks/>
          </p:cNvSpPr>
          <p:nvPr/>
        </p:nvSpPr>
        <p:spPr bwMode="auto">
          <a:xfrm>
            <a:off x="5795963" y="3068638"/>
            <a:ext cx="9366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1400" b="1"/>
              <a:t>v = 7 cm</a:t>
            </a:r>
          </a:p>
        </p:txBody>
      </p:sp>
      <p:grpSp>
        <p:nvGrpSpPr>
          <p:cNvPr id="2" name="Group 97"/>
          <p:cNvGrpSpPr>
            <a:grpSpLocks/>
          </p:cNvGrpSpPr>
          <p:nvPr/>
        </p:nvGrpSpPr>
        <p:grpSpPr bwMode="auto">
          <a:xfrm>
            <a:off x="5148263" y="2636838"/>
            <a:ext cx="1296987" cy="1152525"/>
            <a:chOff x="793" y="2024"/>
            <a:chExt cx="1452" cy="2041"/>
          </a:xfrm>
        </p:grpSpPr>
        <p:sp>
          <p:nvSpPr>
            <p:cNvPr id="13325" name="Oval 98"/>
            <p:cNvSpPr>
              <a:spLocks noChangeArrowheads="1"/>
            </p:cNvSpPr>
            <p:nvPr/>
          </p:nvSpPr>
          <p:spPr bwMode="auto">
            <a:xfrm>
              <a:off x="793" y="3554"/>
              <a:ext cx="1452" cy="51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1800"/>
            </a:p>
          </p:txBody>
        </p:sp>
        <p:sp>
          <p:nvSpPr>
            <p:cNvPr id="13326" name="AutoShape 99"/>
            <p:cNvSpPr>
              <a:spLocks noChangeArrowheads="1"/>
            </p:cNvSpPr>
            <p:nvPr/>
          </p:nvSpPr>
          <p:spPr bwMode="auto">
            <a:xfrm>
              <a:off x="793" y="2024"/>
              <a:ext cx="1451" cy="2041"/>
            </a:xfrm>
            <a:prstGeom prst="can">
              <a:avLst>
                <a:gd name="adj" fmla="val 3516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1800"/>
            </a:p>
          </p:txBody>
        </p:sp>
        <p:sp>
          <p:nvSpPr>
            <p:cNvPr id="13327" name="Oval 100"/>
            <p:cNvSpPr>
              <a:spLocks noChangeArrowheads="1"/>
            </p:cNvSpPr>
            <p:nvPr/>
          </p:nvSpPr>
          <p:spPr bwMode="auto">
            <a:xfrm>
              <a:off x="793" y="2024"/>
              <a:ext cx="1452" cy="51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1800"/>
            </a:p>
          </p:txBody>
        </p:sp>
        <p:sp>
          <p:nvSpPr>
            <p:cNvPr id="13328" name="Line 101"/>
            <p:cNvSpPr>
              <a:spLocks noChangeShapeType="1"/>
            </p:cNvSpPr>
            <p:nvPr/>
          </p:nvSpPr>
          <p:spPr bwMode="auto">
            <a:xfrm>
              <a:off x="793" y="2278"/>
              <a:ext cx="1452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3329" name="Line 102"/>
            <p:cNvSpPr>
              <a:spLocks noChangeShapeType="1"/>
            </p:cNvSpPr>
            <p:nvPr/>
          </p:nvSpPr>
          <p:spPr bwMode="auto">
            <a:xfrm>
              <a:off x="1519" y="2296"/>
              <a:ext cx="1" cy="154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3330" name="Line 103"/>
            <p:cNvSpPr>
              <a:spLocks noChangeShapeType="1"/>
            </p:cNvSpPr>
            <p:nvPr/>
          </p:nvSpPr>
          <p:spPr bwMode="auto">
            <a:xfrm>
              <a:off x="793" y="3819"/>
              <a:ext cx="1452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3331" name="Line 104"/>
            <p:cNvSpPr>
              <a:spLocks noChangeShapeType="1"/>
            </p:cNvSpPr>
            <p:nvPr/>
          </p:nvSpPr>
          <p:spPr bwMode="auto">
            <a:xfrm flipH="1">
              <a:off x="793" y="2278"/>
              <a:ext cx="725" cy="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2633" name="Rectangle 105"/>
          <p:cNvSpPr>
            <a:spLocks/>
          </p:cNvSpPr>
          <p:nvPr/>
        </p:nvSpPr>
        <p:spPr bwMode="auto">
          <a:xfrm>
            <a:off x="5003800" y="2349500"/>
            <a:ext cx="100965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1600"/>
              <a:t>r = 4 cm</a:t>
            </a:r>
          </a:p>
        </p:txBody>
      </p:sp>
      <p:sp>
        <p:nvSpPr>
          <p:cNvPr id="22634" name="Rectangle 106"/>
          <p:cNvSpPr>
            <a:spLocks/>
          </p:cNvSpPr>
          <p:nvPr/>
        </p:nvSpPr>
        <p:spPr bwMode="auto">
          <a:xfrm>
            <a:off x="4716463" y="6165850"/>
            <a:ext cx="417671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/>
              <a:t>Povrch válce je asi 276 cm</a:t>
            </a:r>
            <a:r>
              <a:rPr lang="cs-CZ" altLang="cs-CZ" sz="2400" baseline="24000"/>
              <a:t>2</a:t>
            </a:r>
            <a:r>
              <a:rPr lang="cs-CZ" altLang="cs-CZ" sz="2400"/>
              <a:t>.</a:t>
            </a:r>
          </a:p>
        </p:txBody>
      </p:sp>
      <p:sp>
        <p:nvSpPr>
          <p:cNvPr id="20" name="Rectangle 6"/>
          <p:cNvSpPr txBox="1">
            <a:spLocks noChangeArrowheads="1"/>
          </p:cNvSpPr>
          <p:nvPr/>
        </p:nvSpPr>
        <p:spPr bwMode="auto">
          <a:xfrm>
            <a:off x="755650" y="188913"/>
            <a:ext cx="813752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cs-CZ" altLang="cs-CZ" sz="4000" b="1" i="1" u="sng" dirty="0">
                <a:solidFill>
                  <a:srgbClr val="FF0000"/>
                </a:solidFill>
                <a:latin typeface="Comic Sans MS" pitchFamily="66" charset="0"/>
                <a:cs typeface="+mn-cs"/>
              </a:rPr>
              <a:t>Povrch válce </a:t>
            </a:r>
            <a:r>
              <a:rPr lang="cs-CZ" altLang="cs-CZ" sz="3200" b="1" i="1" u="sng" dirty="0">
                <a:solidFill>
                  <a:srgbClr val="FF0000"/>
                </a:solidFill>
                <a:latin typeface="Comic Sans MS" pitchFamily="66" charset="0"/>
                <a:cs typeface="+mn-cs"/>
              </a:rPr>
              <a:t>– vzorový příklad:</a:t>
            </a:r>
            <a:endParaRPr lang="cs-CZ" altLang="cs-CZ" sz="3200" b="1" i="1" u="sng" dirty="0">
              <a:latin typeface="+mn-lt"/>
              <a:cs typeface="+mn-cs"/>
            </a:endParaRPr>
          </a:p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cs-CZ" altLang="cs-CZ" sz="3800" b="1" i="1" u="sng" dirty="0">
                <a:latin typeface="+mn-lt"/>
                <a:cs typeface="+mn-cs"/>
              </a:rPr>
              <a:t>   </a:t>
            </a:r>
          </a:p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endParaRPr lang="cs-CZ" altLang="cs-CZ" sz="3800" b="1" i="1" u="sng" dirty="0">
              <a:latin typeface="+mn-lt"/>
              <a:cs typeface="+mn-cs"/>
            </a:endParaRPr>
          </a:p>
        </p:txBody>
      </p:sp>
      <p:sp>
        <p:nvSpPr>
          <p:cNvPr id="22" name="Tlačítko akce: Zpět nebo Předchozí 21">
            <a:hlinkClick r:id="" action="ppaction://hlinkshowjump?jump=previousslide" highlightClick="1"/>
          </p:cNvPr>
          <p:cNvSpPr/>
          <p:nvPr/>
        </p:nvSpPr>
        <p:spPr>
          <a:xfrm>
            <a:off x="684213" y="6510338"/>
            <a:ext cx="935037" cy="34766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23" name="Tlačítko akce: Dopředu nebo Další 22">
            <a:hlinkClick r:id="" action="ppaction://hlinkshowjump?jump=nextslide" highlightClick="1"/>
          </p:cNvPr>
          <p:cNvSpPr/>
          <p:nvPr/>
        </p:nvSpPr>
        <p:spPr>
          <a:xfrm>
            <a:off x="8062913" y="6510338"/>
            <a:ext cx="1081087" cy="34766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22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226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226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226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22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22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226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226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226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2000"/>
                                        <p:tgtEl>
                                          <p:spTgt spid="226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000"/>
                                        <p:tgtEl>
                                          <p:spTgt spid="226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2000"/>
                                        <p:tgtEl>
                                          <p:spTgt spid="226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2000"/>
                                        <p:tgtEl>
                                          <p:spTgt spid="22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22620" grpId="0" build="p"/>
      <p:bldP spid="22621" grpId="0" build="p"/>
      <p:bldP spid="22622" grpId="0"/>
      <p:bldP spid="22624" grpId="0"/>
      <p:bldP spid="22633" grpId="0"/>
      <p:bldP spid="22634" grpId="0"/>
      <p:bldP spid="20" grpId="0"/>
      <p:bldP spid="22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7" name="Rectangle 9"/>
          <p:cNvSpPr>
            <a:spLocks noGrp="1"/>
          </p:cNvSpPr>
          <p:nvPr>
            <p:ph type="body" idx="1"/>
          </p:nvPr>
        </p:nvSpPr>
        <p:spPr>
          <a:xfrm>
            <a:off x="755650" y="1052513"/>
            <a:ext cx="8388350" cy="1655762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cs-CZ" altLang="cs-CZ" sz="2800" smtClean="0"/>
              <a:t>vzpomeňte si na objem hranolu (7.ročník </a:t>
            </a:r>
            <a:r>
              <a:rPr lang="cs-CZ" altLang="cs-CZ" sz="2800" smtClean="0">
                <a:sym typeface="Wingdings" panose="05000000000000000000" pitchFamily="2" charset="2"/>
              </a:rPr>
              <a:t> ), kde</a:t>
            </a:r>
          </a:p>
          <a:p>
            <a:pPr eaLnBrk="1" hangingPunct="1">
              <a:buFontTx/>
              <a:buNone/>
            </a:pPr>
            <a:r>
              <a:rPr lang="cs-CZ" altLang="cs-CZ" sz="2800" smtClean="0">
                <a:sym typeface="Wingdings" panose="05000000000000000000" pitchFamily="2" charset="2"/>
              </a:rPr>
              <a:t>jste se naučili, že objem hranolu vypočítáme jako</a:t>
            </a:r>
          </a:p>
          <a:p>
            <a:pPr eaLnBrk="1" hangingPunct="1">
              <a:buFontTx/>
              <a:buNone/>
            </a:pPr>
            <a:r>
              <a:rPr lang="cs-CZ" altLang="cs-CZ" sz="2800" smtClean="0"/>
              <a:t>obsah podstavy „krát“ výška. Tedy …</a:t>
            </a:r>
          </a:p>
        </p:txBody>
      </p:sp>
      <p:sp>
        <p:nvSpPr>
          <p:cNvPr id="27658" name="Rectangle 10"/>
          <p:cNvSpPr>
            <a:spLocks/>
          </p:cNvSpPr>
          <p:nvPr/>
        </p:nvSpPr>
        <p:spPr bwMode="auto">
          <a:xfrm>
            <a:off x="827088" y="2924175"/>
            <a:ext cx="3095625" cy="129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cs-CZ" altLang="cs-CZ" sz="2400" i="1" u="sng"/>
              <a:t>Označení:</a:t>
            </a:r>
          </a:p>
          <a:p>
            <a:pPr eaLnBrk="1" hangingPunct="1">
              <a:buFontTx/>
              <a:buNone/>
            </a:pPr>
            <a:r>
              <a:rPr lang="cs-CZ" altLang="cs-CZ" sz="2400"/>
              <a:t>S</a:t>
            </a:r>
            <a:r>
              <a:rPr lang="cs-CZ" altLang="cs-CZ" sz="2400" baseline="-16000"/>
              <a:t>p</a:t>
            </a:r>
            <a:r>
              <a:rPr lang="cs-CZ" altLang="cs-CZ" sz="2400"/>
              <a:t>  – obsah podstavy</a:t>
            </a:r>
          </a:p>
          <a:p>
            <a:pPr eaLnBrk="1" hangingPunct="1">
              <a:buFontTx/>
              <a:buNone/>
            </a:pPr>
            <a:r>
              <a:rPr lang="cs-CZ" altLang="cs-CZ" sz="2400"/>
              <a:t>v – výška válce</a:t>
            </a:r>
          </a:p>
          <a:p>
            <a:pPr eaLnBrk="1" hangingPunct="1">
              <a:buFontTx/>
              <a:buNone/>
            </a:pPr>
            <a:r>
              <a:rPr lang="cs-CZ" altLang="cs-CZ" sz="2400"/>
              <a:t>V   – objem válce</a:t>
            </a:r>
          </a:p>
        </p:txBody>
      </p:sp>
      <p:sp>
        <p:nvSpPr>
          <p:cNvPr id="27659" name="Rectangle 11"/>
          <p:cNvSpPr>
            <a:spLocks/>
          </p:cNvSpPr>
          <p:nvPr/>
        </p:nvSpPr>
        <p:spPr bwMode="auto">
          <a:xfrm>
            <a:off x="2366963" y="4992688"/>
            <a:ext cx="1871662" cy="1584325"/>
          </a:xfrm>
          <a:prstGeom prst="rect">
            <a:avLst/>
          </a:prstGeom>
          <a:noFill/>
          <a:ln w="19050">
            <a:solidFill>
              <a:srgbClr val="0000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cs-CZ" altLang="cs-CZ" sz="2800"/>
              <a:t>V = S</a:t>
            </a:r>
            <a:r>
              <a:rPr lang="cs-CZ" altLang="cs-CZ" sz="2800" baseline="-16000"/>
              <a:t>p</a:t>
            </a:r>
            <a:r>
              <a:rPr lang="cs-CZ" altLang="cs-CZ" sz="2800"/>
              <a:t> . v</a:t>
            </a:r>
          </a:p>
          <a:p>
            <a:pPr eaLnBrk="1" hangingPunct="1">
              <a:buFontTx/>
              <a:buNone/>
            </a:pPr>
            <a:r>
              <a:rPr lang="cs-CZ" altLang="cs-CZ" sz="2800"/>
              <a:t>V = </a:t>
            </a:r>
            <a:r>
              <a:rPr lang="cs-CZ" altLang="cs-CZ">
                <a:latin typeface="Symbol" panose="05050102010706020507" pitchFamily="18" charset="2"/>
              </a:rPr>
              <a:t>p</a:t>
            </a:r>
            <a:r>
              <a:rPr lang="cs-CZ" altLang="cs-CZ" sz="2800"/>
              <a:t>r</a:t>
            </a:r>
            <a:r>
              <a:rPr lang="cs-CZ" altLang="cs-CZ" sz="2800" baseline="24000"/>
              <a:t>2</a:t>
            </a:r>
            <a:r>
              <a:rPr lang="cs-CZ" altLang="cs-CZ" sz="2800"/>
              <a:t> . v</a:t>
            </a:r>
          </a:p>
          <a:p>
            <a:pPr eaLnBrk="1" hangingPunct="1">
              <a:buFontTx/>
              <a:buNone/>
            </a:pPr>
            <a:r>
              <a:rPr lang="cs-CZ" altLang="cs-CZ" sz="2800" b="1">
                <a:solidFill>
                  <a:srgbClr val="000099"/>
                </a:solidFill>
              </a:rPr>
              <a:t>V = </a:t>
            </a:r>
            <a:r>
              <a:rPr lang="cs-CZ" altLang="cs-CZ" b="1">
                <a:solidFill>
                  <a:srgbClr val="000099"/>
                </a:solidFill>
                <a:latin typeface="Symbol" panose="05050102010706020507" pitchFamily="18" charset="2"/>
              </a:rPr>
              <a:t>p</a:t>
            </a:r>
            <a:r>
              <a:rPr lang="cs-CZ" altLang="cs-CZ" sz="2800" b="1">
                <a:solidFill>
                  <a:srgbClr val="000099"/>
                </a:solidFill>
              </a:rPr>
              <a:t>r</a:t>
            </a:r>
            <a:r>
              <a:rPr lang="cs-CZ" altLang="cs-CZ" sz="2800" b="1" baseline="24000">
                <a:solidFill>
                  <a:srgbClr val="000099"/>
                </a:solidFill>
              </a:rPr>
              <a:t>2</a:t>
            </a:r>
            <a:r>
              <a:rPr lang="cs-CZ" altLang="cs-CZ" sz="2800" b="1">
                <a:solidFill>
                  <a:srgbClr val="000099"/>
                </a:solidFill>
              </a:rPr>
              <a:t>v</a:t>
            </a:r>
          </a:p>
        </p:txBody>
      </p:sp>
      <p:sp>
        <p:nvSpPr>
          <p:cNvPr id="27660" name="Rectangle 12"/>
          <p:cNvSpPr>
            <a:spLocks/>
          </p:cNvSpPr>
          <p:nvPr/>
        </p:nvSpPr>
        <p:spPr bwMode="auto">
          <a:xfrm>
            <a:off x="6588125" y="4437063"/>
            <a:ext cx="3603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1800" b="1">
                <a:solidFill>
                  <a:srgbClr val="000099"/>
                </a:solidFill>
              </a:rPr>
              <a:t>v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5435600" y="3068638"/>
            <a:ext cx="2089150" cy="2736850"/>
            <a:chOff x="793" y="2024"/>
            <a:chExt cx="1452" cy="2041"/>
          </a:xfrm>
        </p:grpSpPr>
        <p:sp>
          <p:nvSpPr>
            <p:cNvPr id="14348" name="Oval 14" descr="Světlý šikmo nahoru"/>
            <p:cNvSpPr>
              <a:spLocks noChangeArrowheads="1"/>
            </p:cNvSpPr>
            <p:nvPr/>
          </p:nvSpPr>
          <p:spPr bwMode="auto">
            <a:xfrm>
              <a:off x="793" y="3554"/>
              <a:ext cx="1452" cy="510"/>
            </a:xfrm>
            <a:prstGeom prst="ellipse">
              <a:avLst/>
            </a:prstGeom>
            <a:pattFill prst="ltUpDiag">
              <a:fgClr>
                <a:srgbClr val="99CCFF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1800"/>
            </a:p>
          </p:txBody>
        </p:sp>
        <p:sp>
          <p:nvSpPr>
            <p:cNvPr id="14349" name="AutoShape 15"/>
            <p:cNvSpPr>
              <a:spLocks noChangeArrowheads="1"/>
            </p:cNvSpPr>
            <p:nvPr/>
          </p:nvSpPr>
          <p:spPr bwMode="auto">
            <a:xfrm>
              <a:off x="793" y="2024"/>
              <a:ext cx="1451" cy="2041"/>
            </a:xfrm>
            <a:prstGeom prst="can">
              <a:avLst>
                <a:gd name="adj" fmla="val 3516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1800"/>
            </a:p>
          </p:txBody>
        </p:sp>
        <p:sp>
          <p:nvSpPr>
            <p:cNvPr id="14350" name="Oval 16"/>
            <p:cNvSpPr>
              <a:spLocks noChangeArrowheads="1"/>
            </p:cNvSpPr>
            <p:nvPr/>
          </p:nvSpPr>
          <p:spPr bwMode="auto">
            <a:xfrm>
              <a:off x="793" y="2024"/>
              <a:ext cx="1452" cy="51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1800"/>
            </a:p>
          </p:txBody>
        </p:sp>
        <p:sp>
          <p:nvSpPr>
            <p:cNvPr id="14351" name="Line 17"/>
            <p:cNvSpPr>
              <a:spLocks noChangeShapeType="1"/>
            </p:cNvSpPr>
            <p:nvPr/>
          </p:nvSpPr>
          <p:spPr bwMode="auto">
            <a:xfrm>
              <a:off x="793" y="2278"/>
              <a:ext cx="1452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4352" name="Line 18"/>
            <p:cNvSpPr>
              <a:spLocks noChangeShapeType="1"/>
            </p:cNvSpPr>
            <p:nvPr/>
          </p:nvSpPr>
          <p:spPr bwMode="auto">
            <a:xfrm>
              <a:off x="1519" y="2296"/>
              <a:ext cx="1" cy="1542"/>
            </a:xfrm>
            <a:prstGeom prst="line">
              <a:avLst/>
            </a:prstGeom>
            <a:noFill/>
            <a:ln w="3810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4353" name="Line 19"/>
            <p:cNvSpPr>
              <a:spLocks noChangeShapeType="1"/>
            </p:cNvSpPr>
            <p:nvPr/>
          </p:nvSpPr>
          <p:spPr bwMode="auto">
            <a:xfrm>
              <a:off x="793" y="3819"/>
              <a:ext cx="1452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4354" name="Line 20"/>
            <p:cNvSpPr>
              <a:spLocks noChangeShapeType="1"/>
            </p:cNvSpPr>
            <p:nvPr/>
          </p:nvSpPr>
          <p:spPr bwMode="auto">
            <a:xfrm flipH="1">
              <a:off x="793" y="2278"/>
              <a:ext cx="725" cy="1"/>
            </a:xfrm>
            <a:prstGeom prst="line">
              <a:avLst/>
            </a:prstGeom>
            <a:noFill/>
            <a:ln w="3810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7669" name="Rectangle 21"/>
          <p:cNvSpPr>
            <a:spLocks/>
          </p:cNvSpPr>
          <p:nvPr/>
        </p:nvSpPr>
        <p:spPr bwMode="auto">
          <a:xfrm>
            <a:off x="5867400" y="3068638"/>
            <a:ext cx="360363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1800" b="1">
                <a:solidFill>
                  <a:srgbClr val="000099"/>
                </a:solidFill>
              </a:rPr>
              <a:t>r</a:t>
            </a:r>
          </a:p>
        </p:txBody>
      </p:sp>
      <p:sp>
        <p:nvSpPr>
          <p:cNvPr id="27670" name="Rectangle 22"/>
          <p:cNvSpPr>
            <a:spLocks/>
          </p:cNvSpPr>
          <p:nvPr/>
        </p:nvSpPr>
        <p:spPr bwMode="auto">
          <a:xfrm>
            <a:off x="6659563" y="5157788"/>
            <a:ext cx="431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1800" b="1">
                <a:solidFill>
                  <a:srgbClr val="000099"/>
                </a:solidFill>
              </a:rPr>
              <a:t>S</a:t>
            </a:r>
            <a:r>
              <a:rPr lang="cs-CZ" altLang="cs-CZ" sz="1800" b="1" baseline="-16000">
                <a:solidFill>
                  <a:srgbClr val="000099"/>
                </a:solidFill>
              </a:rPr>
              <a:t>p</a:t>
            </a:r>
            <a:endParaRPr lang="cs-CZ" altLang="cs-CZ" sz="1800" b="1">
              <a:solidFill>
                <a:srgbClr val="000099"/>
              </a:solidFill>
            </a:endParaRPr>
          </a:p>
        </p:txBody>
      </p:sp>
      <p:sp>
        <p:nvSpPr>
          <p:cNvPr id="17" name="Rectangle 6"/>
          <p:cNvSpPr txBox="1">
            <a:spLocks noChangeArrowheads="1"/>
          </p:cNvSpPr>
          <p:nvPr/>
        </p:nvSpPr>
        <p:spPr bwMode="auto">
          <a:xfrm>
            <a:off x="684213" y="188913"/>
            <a:ext cx="8135937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cs-CZ" altLang="cs-CZ" sz="4000" b="1" i="1" u="sng" dirty="0">
                <a:solidFill>
                  <a:srgbClr val="FF0000"/>
                </a:solidFill>
                <a:latin typeface="Comic Sans MS" pitchFamily="66" charset="0"/>
                <a:cs typeface="+mn-cs"/>
              </a:rPr>
              <a:t>Objem válce </a:t>
            </a:r>
            <a:r>
              <a:rPr lang="cs-CZ" altLang="cs-CZ" sz="3200" b="1" i="1" u="sng" dirty="0">
                <a:solidFill>
                  <a:srgbClr val="FF0000"/>
                </a:solidFill>
                <a:latin typeface="Comic Sans MS" pitchFamily="66" charset="0"/>
                <a:cs typeface="+mn-cs"/>
              </a:rPr>
              <a:t>– vzorec:</a:t>
            </a:r>
            <a:endParaRPr lang="cs-CZ" altLang="cs-CZ" sz="3200" b="1" i="1" u="sng" dirty="0">
              <a:latin typeface="+mn-lt"/>
              <a:cs typeface="+mn-cs"/>
            </a:endParaRPr>
          </a:p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cs-CZ" altLang="cs-CZ" sz="3800" b="1" i="1" u="sng" dirty="0">
                <a:latin typeface="+mn-lt"/>
                <a:cs typeface="+mn-cs"/>
              </a:rPr>
              <a:t>   </a:t>
            </a:r>
          </a:p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endParaRPr lang="cs-CZ" altLang="cs-CZ" sz="3800" b="1" i="1" u="sng" dirty="0">
              <a:latin typeface="+mn-lt"/>
              <a:cs typeface="+mn-cs"/>
            </a:endParaRPr>
          </a:p>
        </p:txBody>
      </p:sp>
      <p:sp>
        <p:nvSpPr>
          <p:cNvPr id="19" name="Tlačítko akce: Zpět nebo Předchozí 18">
            <a:hlinkClick r:id="" action="ppaction://hlinkshowjump?jump=previousslide" highlightClick="1"/>
          </p:cNvPr>
          <p:cNvSpPr/>
          <p:nvPr/>
        </p:nvSpPr>
        <p:spPr>
          <a:xfrm>
            <a:off x="684213" y="6510338"/>
            <a:ext cx="935037" cy="34766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20" name="Tlačítko akce: Dopředu nebo Další 19">
            <a:hlinkClick r:id="" action="ppaction://hlinkshowjump?jump=nextslide" highlightClick="1"/>
          </p:cNvPr>
          <p:cNvSpPr/>
          <p:nvPr/>
        </p:nvSpPr>
        <p:spPr>
          <a:xfrm>
            <a:off x="8062913" y="6510338"/>
            <a:ext cx="1081087" cy="34766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76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6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76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6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6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76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76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6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27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27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27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276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000"/>
                                        <p:tgtEl>
                                          <p:spTgt spid="276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27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2000"/>
                                        <p:tgtEl>
                                          <p:spTgt spid="27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27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2000"/>
                                        <p:tgtEl>
                                          <p:spTgt spid="2765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7" grpId="0" build="p"/>
      <p:bldP spid="27658" grpId="0" build="p"/>
      <p:bldP spid="27659" grpId="0" build="p" animBg="1"/>
      <p:bldP spid="27660" grpId="0"/>
      <p:bldP spid="27669" grpId="0"/>
      <p:bldP spid="27670" grpId="0"/>
      <p:bldP spid="19" grpId="0" animBg="1"/>
      <p:bldP spid="20" grpId="0" animBg="1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12652</TotalTime>
  <Words>1732</Words>
  <Application>Microsoft Office PowerPoint</Application>
  <PresentationFormat>Předvádění na obrazovce (4:3)</PresentationFormat>
  <Paragraphs>324</Paragraphs>
  <Slides>25</Slides>
  <Notes>1</Notes>
  <HiddenSlides>2</HiddenSlides>
  <MMClips>0</MMClips>
  <ScaleCrop>false</ScaleCrop>
  <HeadingPairs>
    <vt:vector size="8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3" baseType="lpstr">
      <vt:lpstr>Arial</vt:lpstr>
      <vt:lpstr>Calibri</vt:lpstr>
      <vt:lpstr>Comic Sans MS</vt:lpstr>
      <vt:lpstr>Wingdings</vt:lpstr>
      <vt:lpstr>Symbol</vt:lpstr>
      <vt:lpstr>Times New Roman</vt:lpstr>
      <vt:lpstr>Diseño predeterminado</vt:lpstr>
      <vt:lpstr>Editor rovnic 3.0</vt:lpstr>
      <vt:lpstr>Matematika VIII.</vt:lpstr>
      <vt:lpstr>Válec</vt:lpstr>
      <vt:lpstr>Prezentace aplikace PowerPoint</vt:lpstr>
      <vt:lpstr>Válec – popis, rozměry</vt:lpstr>
      <vt:lpstr>Válec - síť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Hmotnost tělesa</vt:lpstr>
      <vt:lpstr>Prezentace aplikace PowerPoint</vt:lpstr>
      <vt:lpstr>Prezentace aplikace PowerPoint</vt:lpstr>
      <vt:lpstr>Prezentace aplikace PowerPoint</vt:lpstr>
      <vt:lpstr>Prezentace aplikace PowerPoint</vt:lpstr>
      <vt:lpstr>Rotační válec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ZŠ Bojanov</cp:lastModifiedBy>
  <cp:revision>911</cp:revision>
  <dcterms:created xsi:type="dcterms:W3CDTF">2010-05-23T14:28:12Z</dcterms:created>
  <dcterms:modified xsi:type="dcterms:W3CDTF">2016-10-10T12:04:42Z</dcterms:modified>
</cp:coreProperties>
</file>